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60" r:id="rId7"/>
    <p:sldId id="261" r:id="rId8"/>
    <p:sldId id="264" r:id="rId9"/>
    <p:sldId id="265" r:id="rId10"/>
    <p:sldId id="266" r:id="rId11"/>
    <p:sldId id="267" r:id="rId12"/>
    <p:sldId id="268" r:id="rId13"/>
    <p:sldId id="269" r:id="rId14"/>
    <p:sldId id="272" r:id="rId15"/>
    <p:sldId id="270" r:id="rId16"/>
    <p:sldId id="271" r:id="rId17"/>
    <p:sldId id="273" r:id="rId18"/>
    <p:sldId id="274" r:id="rId19"/>
    <p:sldId id="275" r:id="rId20"/>
    <p:sldId id="277" r:id="rId21"/>
    <p:sldId id="279" r:id="rId22"/>
    <p:sldId id="285" r:id="rId23"/>
    <p:sldId id="284" r:id="rId24"/>
    <p:sldId id="286" r:id="rId25"/>
    <p:sldId id="292" r:id="rId26"/>
    <p:sldId id="290" r:id="rId27"/>
    <p:sldId id="288"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6"/>
    <a:srgbClr val="00487E"/>
    <a:srgbClr val="005696"/>
    <a:srgbClr val="121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9892" autoAdjust="0"/>
  </p:normalViewPr>
  <p:slideViewPr>
    <p:cSldViewPr snapToGrid="0">
      <p:cViewPr varScale="1">
        <p:scale>
          <a:sx n="53" d="100"/>
          <a:sy n="53" d="100"/>
        </p:scale>
        <p:origin x="1104" y="3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4T12:02:47.675"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1D6FB-F394-4BBE-9049-1AE9DF0BF7BE}" type="datetimeFigureOut">
              <a:rPr lang="tr-TR" smtClean="0"/>
              <a:t>11.06.2021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E4C0B-6049-43AA-84A5-E6293B0A37C0}" type="slidenum">
              <a:rPr lang="tr-TR" smtClean="0"/>
              <a:t>‹#›</a:t>
            </a:fld>
            <a:endParaRPr lang="tr-TR"/>
          </a:p>
        </p:txBody>
      </p:sp>
    </p:spTree>
    <p:extLst>
      <p:ext uri="{BB962C8B-B14F-4D97-AF65-F5344CB8AC3E}">
        <p14:creationId xmlns:p14="http://schemas.microsoft.com/office/powerpoint/2010/main" val="272986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As a space and science education </a:t>
            </a:r>
            <a:r>
              <a:rPr lang="en-GB" sz="1200" b="0" i="0" kern="1200" dirty="0" err="1">
                <a:solidFill>
                  <a:schemeClr val="tx1"/>
                </a:solidFill>
                <a:effectLst/>
                <a:latin typeface="+mn-lt"/>
                <a:ea typeface="+mn-ea"/>
                <a:cs typeface="+mn-cs"/>
              </a:rPr>
              <a:t>center</a:t>
            </a:r>
            <a:r>
              <a:rPr lang="en-GB" sz="1200" b="0" i="0" kern="1200" dirty="0">
                <a:solidFill>
                  <a:schemeClr val="tx1"/>
                </a:solidFill>
                <a:effectLst/>
                <a:latin typeface="+mn-lt"/>
                <a:ea typeface="+mn-ea"/>
                <a:cs typeface="+mn-cs"/>
              </a:rPr>
              <a:t>, Space Camp Turkey is primarily focused on motivating young people from around the world to pursue careers in science, math, and technology. All activities implemented in Space Camp Turkey are organized around STEAM+ Education standards. STEAM+ Education is an approach to learning that uses Science, Technology, Engineering, the Arts, Mathematics, Social, and Language as access points for guiding student inquiry, dialogue, and critical thinking. Through interactive, space-related simulations, both youth and adults learn about communication, teamwork, and leadership in a dynamic, fun-filled environment.</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a:t>
            </a:fld>
            <a:endParaRPr lang="tr-TR"/>
          </a:p>
        </p:txBody>
      </p:sp>
    </p:spTree>
    <p:extLst>
      <p:ext uri="{BB962C8B-B14F-4D97-AF65-F5344CB8AC3E}">
        <p14:creationId xmlns:p14="http://schemas.microsoft.com/office/powerpoint/2010/main" val="279160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Generation Mars Interactive Exhibit is designed to increase campers’ knowledge, awareness, and curiosity about the process of the scientific exploration of Mars.</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activity, campers will be presented with information about the colonization of Mars, conditions on the Red Planet, and what resources are needed for humans to survive.</a:t>
            </a:r>
            <a:endParaRPr lang="tr-TR" sz="1200" kern="1200" dirty="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10</a:t>
            </a:fld>
            <a:endParaRPr lang="tr-TR"/>
          </a:p>
        </p:txBody>
      </p:sp>
    </p:spTree>
    <p:extLst>
      <p:ext uri="{BB962C8B-B14F-4D97-AF65-F5344CB8AC3E}">
        <p14:creationId xmlns:p14="http://schemas.microsoft.com/office/powerpoint/2010/main" val="157834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During this</a:t>
            </a:r>
            <a:r>
              <a:rPr lang="tr-TR" baseline="0" dirty="0"/>
              <a:t> activity campers are i</a:t>
            </a:r>
            <a:r>
              <a:rPr lang="en-GB" baseline="0" dirty="0" err="1"/>
              <a:t>nform</a:t>
            </a:r>
            <a:r>
              <a:rPr lang="tr-TR" baseline="0" dirty="0"/>
              <a:t>ed</a:t>
            </a:r>
            <a:r>
              <a:rPr lang="en-GB" baseline="0" dirty="0"/>
              <a:t> about how to grow plants without soil</a:t>
            </a:r>
            <a:r>
              <a:rPr lang="tr-TR" baseline="0" dirty="0"/>
              <a:t> </a:t>
            </a:r>
            <a:r>
              <a:rPr lang="tr-TR" sz="1200" b="0" i="0" u="none" strike="noStrike" kern="1200" baseline="0" dirty="0">
                <a:solidFill>
                  <a:schemeClr val="tx1"/>
                </a:solidFill>
                <a:latin typeface="+mn-lt"/>
                <a:ea typeface="+mn-ea"/>
                <a:cs typeface="+mn-cs"/>
              </a:rPr>
              <a:t>and the need for hydroponics. Also, questions like «</a:t>
            </a:r>
            <a:r>
              <a:rPr lang="en-GB" sz="1200" b="0" i="0" u="none" strike="noStrike" kern="1200" baseline="0" dirty="0">
                <a:solidFill>
                  <a:schemeClr val="tx1"/>
                </a:solidFill>
                <a:latin typeface="+mn-lt"/>
                <a:ea typeface="+mn-ea"/>
                <a:cs typeface="+mn-cs"/>
              </a:rPr>
              <a:t>What do plants need to grow?</a:t>
            </a:r>
            <a:r>
              <a:rPr lang="tr-TR" sz="1200" b="0" i="0" u="none" strike="noStrike" kern="1200" baseline="0" dirty="0">
                <a:solidFill>
                  <a:schemeClr val="tx1"/>
                </a:solidFill>
                <a:latin typeface="+mn-lt"/>
                <a:ea typeface="+mn-ea"/>
                <a:cs typeface="+mn-cs"/>
              </a:rPr>
              <a:t>» and «</a:t>
            </a:r>
            <a:r>
              <a:rPr lang="en-GB" sz="1200" b="0" i="0" u="none" strike="noStrike" kern="1200" baseline="0" dirty="0">
                <a:solidFill>
                  <a:schemeClr val="tx1"/>
                </a:solidFill>
                <a:latin typeface="+mn-lt"/>
                <a:ea typeface="+mn-ea"/>
                <a:cs typeface="+mn-cs"/>
              </a:rPr>
              <a:t>What kind of vitamins and minerals do plants need?</a:t>
            </a:r>
            <a:r>
              <a:rPr lang="tr-TR" sz="1200" b="0" i="0" u="none" strike="noStrike" kern="1200" baseline="0" dirty="0">
                <a:solidFill>
                  <a:schemeClr val="tx1"/>
                </a:solidFill>
                <a:latin typeface="+mn-lt"/>
                <a:ea typeface="+mn-ea"/>
                <a:cs typeface="+mn-cs"/>
              </a:rPr>
              <a:t>» are answered.</a:t>
            </a:r>
            <a:endParaRPr lang="en-GB" sz="1200" b="0" i="0" u="none" strike="noStrike" kern="1200" baseline="0" dirty="0">
              <a:solidFill>
                <a:schemeClr val="tx1"/>
              </a:solidFill>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11</a:t>
            </a:fld>
            <a:endParaRPr lang="tr-TR"/>
          </a:p>
        </p:txBody>
      </p:sp>
    </p:spTree>
    <p:extLst>
      <p:ext uri="{BB962C8B-B14F-4D97-AF65-F5344CB8AC3E}">
        <p14:creationId xmlns:p14="http://schemas.microsoft.com/office/powerpoint/2010/main" val="338481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During the astronomy class at the Galileo classroom, the campers learn about </a:t>
            </a:r>
            <a:r>
              <a:rPr lang="en-GB" sz="1200" b="0" i="0" u="none" strike="noStrike" kern="1200" baseline="0" dirty="0">
                <a:solidFill>
                  <a:schemeClr val="tx1"/>
                </a:solidFill>
                <a:latin typeface="+mn-lt"/>
                <a:ea typeface="+mn-ea"/>
                <a:cs typeface="+mn-cs"/>
              </a:rPr>
              <a:t>the timeline </a:t>
            </a:r>
            <a:r>
              <a:rPr lang="tr-TR" sz="1200" b="0" i="0" u="none" strike="noStrike" kern="1200" baseline="0" dirty="0">
                <a:solidFill>
                  <a:schemeClr val="tx1"/>
                </a:solidFill>
                <a:latin typeface="+mn-lt"/>
                <a:ea typeface="+mn-ea"/>
                <a:cs typeface="+mn-cs"/>
              </a:rPr>
              <a:t>of </a:t>
            </a:r>
            <a:r>
              <a:rPr lang="en-GB" sz="1200" b="0" i="0" u="none" strike="noStrike" kern="1200" baseline="0" dirty="0">
                <a:solidFill>
                  <a:schemeClr val="tx1"/>
                </a:solidFill>
                <a:latin typeface="+mn-lt"/>
                <a:ea typeface="+mn-ea"/>
                <a:cs typeface="+mn-cs"/>
              </a:rPr>
              <a:t>astronomical developments from the beginning of the astronomy history </a:t>
            </a:r>
            <a:r>
              <a:rPr lang="tr-TR" sz="1200" b="0" i="0" u="none" strike="noStrike" kern="1200" baseline="0" dirty="0">
                <a:solidFill>
                  <a:schemeClr val="tx1"/>
                </a:solidFill>
                <a:latin typeface="+mn-lt"/>
                <a:ea typeface="+mn-ea"/>
                <a:cs typeface="+mn-cs"/>
              </a:rPr>
              <a:t>up </a:t>
            </a:r>
            <a:r>
              <a:rPr lang="en-GB" sz="1200" b="0" i="0" u="none" strike="noStrike" kern="1200" baseline="0" dirty="0">
                <a:solidFill>
                  <a:schemeClr val="tx1"/>
                </a:solidFill>
                <a:latin typeface="+mn-lt"/>
                <a:ea typeface="+mn-ea"/>
                <a:cs typeface="+mn-cs"/>
              </a:rPr>
              <a:t>to t</a:t>
            </a:r>
            <a:r>
              <a:rPr lang="tr-TR" sz="1200" b="0" i="0" u="none" strike="noStrike" kern="1200" baseline="0" dirty="0">
                <a:solidFill>
                  <a:schemeClr val="tx1"/>
                </a:solidFill>
                <a:latin typeface="+mn-lt"/>
                <a:ea typeface="+mn-ea"/>
                <a:cs typeface="+mn-cs"/>
              </a:rPr>
              <a:t>his day</a:t>
            </a:r>
            <a:r>
              <a:rPr lang="en-GB" sz="1200" b="0" i="0"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They also learn about general</a:t>
            </a:r>
            <a:r>
              <a:rPr lang="en-GB" sz="1200" b="0" i="0" u="none" strike="noStrike" kern="1200" baseline="0" dirty="0">
                <a:solidFill>
                  <a:schemeClr val="tx1"/>
                </a:solidFill>
                <a:latin typeface="+mn-lt"/>
                <a:ea typeface="+mn-ea"/>
                <a:cs typeface="+mn-cs"/>
              </a:rPr>
              <a:t> astronomy</a:t>
            </a:r>
            <a:r>
              <a:rPr lang="tr-TR" sz="1200" b="0" i="0" u="none" strike="noStrike" kern="1200" baseline="0" dirty="0">
                <a:solidFill>
                  <a:schemeClr val="tx1"/>
                </a:solidFill>
                <a:latin typeface="+mn-lt"/>
                <a:ea typeface="+mn-ea"/>
                <a:cs typeface="+mn-cs"/>
              </a:rPr>
              <a:t> terms</a:t>
            </a:r>
            <a:r>
              <a:rPr lang="en-GB" sz="1200" b="0" i="0" u="none" strike="noStrike" kern="1200" baseline="0" dirty="0">
                <a:solidFill>
                  <a:schemeClr val="tx1"/>
                </a:solidFill>
                <a:latin typeface="+mn-lt"/>
                <a:ea typeface="+mn-ea"/>
                <a:cs typeface="+mn-cs"/>
              </a:rPr>
              <a:t> and </a:t>
            </a:r>
            <a:r>
              <a:rPr lang="tr-TR" sz="1200" b="0" i="0" u="none" strike="noStrike" kern="1200" baseline="0" dirty="0">
                <a:solidFill>
                  <a:schemeClr val="tx1"/>
                </a:solidFill>
                <a:latin typeface="+mn-lt"/>
                <a:ea typeface="+mn-ea"/>
                <a:cs typeface="+mn-cs"/>
              </a:rPr>
              <a:t>how to use a </a:t>
            </a:r>
            <a:r>
              <a:rPr lang="en-GB" sz="1200" b="0" i="0" u="none" strike="noStrike" kern="1200" baseline="0" dirty="0">
                <a:solidFill>
                  <a:schemeClr val="tx1"/>
                </a:solidFill>
                <a:latin typeface="+mn-lt"/>
                <a:ea typeface="+mn-ea"/>
                <a:cs typeface="+mn-cs"/>
              </a:rPr>
              <a:t>star map</a:t>
            </a:r>
            <a:r>
              <a:rPr lang="tr-TR" sz="1200" b="0" i="0" u="none" strike="noStrike" kern="1200" baseline="0" dirty="0">
                <a:solidFill>
                  <a:schemeClr val="tx1"/>
                </a:solidFill>
                <a:latin typeface="+mn-lt"/>
                <a:ea typeface="+mn-ea"/>
                <a:cs typeface="+mn-cs"/>
              </a:rPr>
              <a:t>.</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12</a:t>
            </a:fld>
            <a:endParaRPr lang="tr-TR"/>
          </a:p>
        </p:txBody>
      </p:sp>
    </p:spTree>
    <p:extLst>
      <p:ext uri="{BB962C8B-B14F-4D97-AF65-F5344CB8AC3E}">
        <p14:creationId xmlns:p14="http://schemas.microsoft.com/office/powerpoint/2010/main" val="255349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 Strange Science Activity is a </a:t>
            </a:r>
            <a:r>
              <a:rPr lang="en-GB" dirty="0"/>
              <a:t>fun way for campers to learn some</a:t>
            </a:r>
            <a:r>
              <a:rPr lang="tr-TR" dirty="0"/>
              <a:t> of the</a:t>
            </a:r>
            <a:r>
              <a:rPr lang="en-GB" dirty="0"/>
              <a:t> fundamentals of science with interesting experiments</a:t>
            </a:r>
            <a:r>
              <a:rPr lang="tr-TR" dirty="0"/>
              <a:t>. 5 different experiments take place.</a:t>
            </a:r>
          </a:p>
        </p:txBody>
      </p:sp>
      <p:sp>
        <p:nvSpPr>
          <p:cNvPr id="4" name="Slide Number Placeholder 3"/>
          <p:cNvSpPr>
            <a:spLocks noGrp="1"/>
          </p:cNvSpPr>
          <p:nvPr>
            <p:ph type="sldNum" sz="quarter" idx="10"/>
          </p:nvPr>
        </p:nvSpPr>
        <p:spPr/>
        <p:txBody>
          <a:bodyPr/>
          <a:lstStyle/>
          <a:p>
            <a:fld id="{939E4C0B-6049-43AA-84A5-E6293B0A37C0}" type="slidenum">
              <a:rPr lang="tr-TR" smtClean="0"/>
              <a:t>13</a:t>
            </a:fld>
            <a:endParaRPr lang="tr-TR"/>
          </a:p>
        </p:txBody>
      </p:sp>
    </p:spTree>
    <p:extLst>
      <p:ext uri="{BB962C8B-B14F-4D97-AF65-F5344CB8AC3E}">
        <p14:creationId xmlns:p14="http://schemas.microsoft.com/office/powerpoint/2010/main" val="96671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 campers learn about </a:t>
            </a:r>
            <a:r>
              <a:rPr lang="en-GB" dirty="0"/>
              <a:t>the functions of a space suit and why it is important for astronauts to wear them in</a:t>
            </a:r>
            <a:r>
              <a:rPr lang="tr-TR" dirty="0"/>
              <a:t> </a:t>
            </a:r>
            <a:r>
              <a:rPr lang="en-GB" dirty="0"/>
              <a:t>space.</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14</a:t>
            </a:fld>
            <a:endParaRPr lang="tr-TR"/>
          </a:p>
        </p:txBody>
      </p:sp>
    </p:spTree>
    <p:extLst>
      <p:ext uri="{BB962C8B-B14F-4D97-AF65-F5344CB8AC3E}">
        <p14:creationId xmlns:p14="http://schemas.microsoft.com/office/powerpoint/2010/main" val="317614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Hurricane 360 VR simulator, which provides 6 degrees of</a:t>
            </a:r>
            <a:r>
              <a:rPr lang="tr-TR" sz="1200" b="0" i="0" u="none" strike="noStrike" kern="1200" baseline="0" dirty="0">
                <a:solidFill>
                  <a:schemeClr val="tx1"/>
                </a:solidFill>
                <a:latin typeface="+mn-lt"/>
                <a:ea typeface="+mn-ea"/>
                <a:cs typeface="+mn-cs"/>
              </a:rPr>
              <a:t> movement</a:t>
            </a:r>
            <a:r>
              <a:rPr lang="en-GB" sz="1200" b="0" i="0" u="none" strike="noStrike" kern="1200" baseline="0" dirty="0">
                <a:solidFill>
                  <a:schemeClr val="tx1"/>
                </a:solidFill>
                <a:latin typeface="+mn-lt"/>
                <a:ea typeface="+mn-ea"/>
                <a:cs typeface="+mn-cs"/>
              </a:rPr>
              <a:t> freedom and can turn 360 degrees around </a:t>
            </a:r>
            <a:r>
              <a:rPr lang="tr-TR" sz="1200" b="0" i="0" u="none" strike="noStrike" kern="1200" baseline="0" dirty="0">
                <a:solidFill>
                  <a:schemeClr val="tx1"/>
                </a:solidFill>
                <a:latin typeface="+mn-lt"/>
                <a:ea typeface="+mn-ea"/>
                <a:cs typeface="+mn-cs"/>
              </a:rPr>
              <a:t>its</a:t>
            </a:r>
            <a:r>
              <a:rPr lang="en-GB" sz="1200" b="0" i="0" u="none" strike="noStrike" kern="1200" baseline="0" dirty="0">
                <a:solidFill>
                  <a:schemeClr val="tx1"/>
                </a:solidFill>
                <a:latin typeface="+mn-lt"/>
                <a:ea typeface="+mn-ea"/>
                <a:cs typeface="+mn-cs"/>
              </a:rPr>
              <a:t> axis, experiences a thrilling virtual reality adventure </a:t>
            </a:r>
            <a:r>
              <a:rPr lang="tr-TR" sz="1200" b="0" i="0" u="none" strike="noStrike" kern="1200" baseline="0" dirty="0">
                <a:solidFill>
                  <a:schemeClr val="tx1"/>
                </a:solidFill>
                <a:latin typeface="+mn-lt"/>
                <a:ea typeface="+mn-ea"/>
                <a:cs typeface="+mn-cs"/>
              </a:rPr>
              <a:t>via</a:t>
            </a:r>
            <a:r>
              <a:rPr lang="en-GB" sz="1200" b="0" i="0" u="none" strike="noStrike" kern="1200" baseline="0" dirty="0">
                <a:solidFill>
                  <a:schemeClr val="tx1"/>
                </a:solidFill>
                <a:latin typeface="+mn-lt"/>
                <a:ea typeface="+mn-ea"/>
                <a:cs typeface="+mn-cs"/>
              </a:rPr>
              <a:t> exclusive virtual reality glasses. </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15</a:t>
            </a:fld>
            <a:endParaRPr lang="tr-TR"/>
          </a:p>
        </p:txBody>
      </p:sp>
    </p:spTree>
    <p:extLst>
      <p:ext uri="{BB962C8B-B14F-4D97-AF65-F5344CB8AC3E}">
        <p14:creationId xmlns:p14="http://schemas.microsoft.com/office/powerpoint/2010/main" val="565037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Campers are informed about the Solar System using the Magic</a:t>
            </a:r>
            <a:r>
              <a:rPr lang="tr-TR" baseline="0" dirty="0"/>
              <a:t> Planet System. Each space object is reflected on the orb in the middle of the room.</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16</a:t>
            </a:fld>
            <a:endParaRPr lang="tr-TR"/>
          </a:p>
        </p:txBody>
      </p:sp>
    </p:spTree>
    <p:extLst>
      <p:ext uri="{BB962C8B-B14F-4D97-AF65-F5344CB8AC3E}">
        <p14:creationId xmlns:p14="http://schemas.microsoft.com/office/powerpoint/2010/main" val="178501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This 3D adventure simulator uses 3D glasses </a:t>
            </a:r>
            <a:r>
              <a:rPr lang="tr-TR" sz="1200" b="0" i="0" u="none" strike="noStrike" kern="1200" baseline="0" dirty="0">
                <a:solidFill>
                  <a:schemeClr val="tx1"/>
                </a:solidFill>
                <a:latin typeface="+mn-lt"/>
                <a:ea typeface="+mn-ea"/>
                <a:cs typeface="+mn-cs"/>
              </a:rPr>
              <a:t>and </a:t>
            </a:r>
            <a:r>
              <a:rPr lang="en-GB" sz="1200" b="0" i="0" u="none" strike="noStrike" kern="1200" baseline="0" dirty="0">
                <a:solidFill>
                  <a:schemeClr val="tx1"/>
                </a:solidFill>
                <a:latin typeface="+mn-lt"/>
                <a:ea typeface="+mn-ea"/>
                <a:cs typeface="+mn-cs"/>
              </a:rPr>
              <a:t>h</a:t>
            </a:r>
            <a:r>
              <a:rPr lang="tr-TR" sz="1200" b="0" i="0" u="none" strike="noStrike" kern="1200" baseline="0" dirty="0">
                <a:solidFill>
                  <a:schemeClr val="tx1"/>
                </a:solidFill>
                <a:latin typeface="+mn-lt"/>
                <a:ea typeface="+mn-ea"/>
                <a:cs typeface="+mn-cs"/>
              </a:rPr>
              <a:t>igh </a:t>
            </a:r>
            <a:r>
              <a:rPr lang="en-GB" sz="1200" b="0" i="0" u="none" strike="noStrike" kern="1200" baseline="0" dirty="0">
                <a:solidFill>
                  <a:schemeClr val="tx1"/>
                </a:solidFill>
                <a:latin typeface="+mn-lt"/>
                <a:ea typeface="+mn-ea"/>
                <a:cs typeface="+mn-cs"/>
              </a:rPr>
              <a:t>motion angles</a:t>
            </a:r>
            <a:r>
              <a:rPr lang="tr-TR" sz="1200" b="0" i="0" u="none" strike="noStrike" kern="1200" baseline="0" dirty="0">
                <a:solidFill>
                  <a:schemeClr val="tx1"/>
                </a:solidFill>
                <a:latin typeface="+mn-lt"/>
                <a:ea typeface="+mn-ea"/>
                <a:cs typeface="+mn-cs"/>
              </a:rPr>
              <a:t> while the campers experience an adventure on the surface of the Moon.</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17</a:t>
            </a:fld>
            <a:endParaRPr lang="tr-TR"/>
          </a:p>
        </p:txBody>
      </p:sp>
    </p:spTree>
    <p:extLst>
      <p:ext uri="{BB962C8B-B14F-4D97-AF65-F5344CB8AC3E}">
        <p14:creationId xmlns:p14="http://schemas.microsoft.com/office/powerpoint/2010/main" val="2260110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The campers will be staying in boys and girls dormitories which are on different floors. Each camper </a:t>
            </a:r>
            <a:r>
              <a:rPr lang="tr-TR" dirty="0" err="1"/>
              <a:t>also</a:t>
            </a:r>
            <a:r>
              <a:rPr lang="tr-TR" dirty="0"/>
              <a:t> has their</a:t>
            </a:r>
            <a:r>
              <a:rPr lang="tr-TR" baseline="0" dirty="0"/>
              <a:t> own locker. The camp has its own infirmary and security guard. Students can have 3 meals a day at the Galaxy Cafe located on the third floor of the Space Camp building.</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18</a:t>
            </a:fld>
            <a:endParaRPr lang="tr-TR"/>
          </a:p>
        </p:txBody>
      </p:sp>
    </p:spTree>
    <p:extLst>
      <p:ext uri="{BB962C8B-B14F-4D97-AF65-F5344CB8AC3E}">
        <p14:creationId xmlns:p14="http://schemas.microsoft.com/office/powerpoint/2010/main" val="227532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FFFFFF"/>
                </a:solidFill>
                <a:effectLst/>
                <a:latin typeface="Proxima Nova"/>
              </a:rPr>
              <a:t>Galactic</a:t>
            </a:r>
            <a:r>
              <a:rPr lang="tr-TR" b="0" i="0" dirty="0">
                <a:solidFill>
                  <a:srgbClr val="FFFFFF"/>
                </a:solidFill>
                <a:effectLst/>
                <a:latin typeface="Proxima Nova"/>
              </a:rPr>
              <a:t> </a:t>
            </a:r>
            <a:r>
              <a:rPr lang="tr-TR" b="0" i="0" dirty="0" err="1">
                <a:solidFill>
                  <a:srgbClr val="FFFFFF"/>
                </a:solidFill>
                <a:effectLst/>
                <a:latin typeface="Proxima Nova"/>
              </a:rPr>
              <a:t>Summer</a:t>
            </a:r>
            <a:r>
              <a:rPr lang="tr-TR" b="0" i="0" dirty="0">
                <a:solidFill>
                  <a:srgbClr val="FFFFFF"/>
                </a:solidFill>
                <a:effectLst/>
                <a:latin typeface="Proxima Nova"/>
              </a:rPr>
              <a:t> </a:t>
            </a:r>
            <a:r>
              <a:rPr lang="tr-TR" b="0" i="0" dirty="0" err="1">
                <a:solidFill>
                  <a:srgbClr val="FFFFFF"/>
                </a:solidFill>
                <a:effectLst/>
                <a:latin typeface="Proxima Nova"/>
              </a:rPr>
              <a:t>Camps</a:t>
            </a:r>
            <a:r>
              <a:rPr lang="tr-TR" b="0" i="0" dirty="0">
                <a:solidFill>
                  <a:srgbClr val="FFFFFF"/>
                </a:solidFill>
                <a:effectLst/>
                <a:latin typeface="Proxima Nova"/>
              </a:rPr>
              <a:t> </a:t>
            </a:r>
            <a:r>
              <a:rPr lang="tr-TR" b="0" i="0" dirty="0" err="1">
                <a:solidFill>
                  <a:srgbClr val="FFFFFF"/>
                </a:solidFill>
                <a:effectLst/>
                <a:latin typeface="Proxima Nova"/>
              </a:rPr>
              <a:t>are</a:t>
            </a:r>
            <a:r>
              <a:rPr lang="tr-TR" b="0" i="0" dirty="0">
                <a:solidFill>
                  <a:srgbClr val="FFFFFF"/>
                </a:solidFill>
                <a:effectLst/>
                <a:latin typeface="Proxima Nova"/>
              </a:rPr>
              <a:t> </a:t>
            </a:r>
            <a:r>
              <a:rPr lang="en-US" b="0" i="0" dirty="0">
                <a:solidFill>
                  <a:srgbClr val="FFFFFF"/>
                </a:solidFill>
                <a:effectLst/>
                <a:latin typeface="Proxima Nova"/>
              </a:rPr>
              <a:t>international summer science camp program</a:t>
            </a:r>
            <a:r>
              <a:rPr lang="tr-TR" b="0" i="0" dirty="0">
                <a:solidFill>
                  <a:srgbClr val="FFFFFF"/>
                </a:solidFill>
                <a:effectLst/>
                <a:latin typeface="Proxima Nova"/>
              </a:rPr>
              <a:t>s</a:t>
            </a:r>
            <a:r>
              <a:rPr lang="en-US" b="0" i="0" dirty="0">
                <a:solidFill>
                  <a:srgbClr val="FFFFFF"/>
                </a:solidFill>
                <a:effectLst/>
                <a:latin typeface="Proxima Nova"/>
              </a:rPr>
              <a:t> specially created for students aged 9-15.</a:t>
            </a:r>
            <a:r>
              <a:rPr lang="tr-TR" b="0" i="0" dirty="0">
                <a:solidFill>
                  <a:srgbClr val="FFFFFF"/>
                </a:solidFill>
                <a:effectLst/>
                <a:latin typeface="Proxima Nova"/>
              </a:rPr>
              <a:t> S</a:t>
            </a:r>
            <a:r>
              <a:rPr lang="en-US" b="0" i="0" dirty="0" err="1">
                <a:solidFill>
                  <a:srgbClr val="FFFFFF"/>
                </a:solidFill>
                <a:effectLst/>
                <a:latin typeface="Proxima Nova"/>
              </a:rPr>
              <a:t>ummer</a:t>
            </a:r>
            <a:r>
              <a:rPr lang="en-US" b="0" i="0" dirty="0">
                <a:solidFill>
                  <a:srgbClr val="FFFFFF"/>
                </a:solidFill>
                <a:effectLst/>
                <a:latin typeface="Proxima Nova"/>
              </a:rPr>
              <a:t> camp</a:t>
            </a:r>
            <a:r>
              <a:rPr lang="tr-TR" b="0" i="0" dirty="0">
                <a:solidFill>
                  <a:srgbClr val="FFFFFF"/>
                </a:solidFill>
                <a:effectLst/>
                <a:latin typeface="Proxima Nova"/>
              </a:rPr>
              <a:t>s</a:t>
            </a:r>
            <a:r>
              <a:rPr lang="en-US" b="0" i="0" dirty="0">
                <a:solidFill>
                  <a:srgbClr val="FFFFFF"/>
                </a:solidFill>
                <a:effectLst/>
                <a:latin typeface="Proxima Nova"/>
              </a:rPr>
              <a:t> are held in six-day periods during June-August</a:t>
            </a:r>
            <a:r>
              <a:rPr lang="tr-TR" b="0" i="0" dirty="0">
                <a:solidFill>
                  <a:srgbClr val="FFFFFF"/>
                </a:solidFill>
                <a:effectLst/>
                <a:latin typeface="Proxima Nova"/>
              </a:rPr>
              <a:t> </a:t>
            </a:r>
            <a:r>
              <a:rPr lang="tr-TR" b="0" i="0" dirty="0" err="1">
                <a:solidFill>
                  <a:srgbClr val="FFFFFF"/>
                </a:solidFill>
                <a:effectLst/>
                <a:latin typeface="Proxima Nova"/>
              </a:rPr>
              <a:t>starting</a:t>
            </a:r>
            <a:r>
              <a:rPr lang="tr-TR" b="0" i="0" dirty="0">
                <a:solidFill>
                  <a:srgbClr val="FFFFFF"/>
                </a:solidFill>
                <a:effectLst/>
                <a:latin typeface="Proxima Nova"/>
              </a:rPr>
              <a:t> on a Sunday </a:t>
            </a:r>
            <a:r>
              <a:rPr lang="tr-TR" b="0" i="0" dirty="0" err="1">
                <a:solidFill>
                  <a:srgbClr val="FFFFFF"/>
                </a:solidFill>
                <a:effectLst/>
                <a:latin typeface="Proxima Nova"/>
              </a:rPr>
              <a:t>and</a:t>
            </a:r>
            <a:r>
              <a:rPr lang="tr-TR" b="0" i="0" dirty="0">
                <a:solidFill>
                  <a:srgbClr val="FFFFFF"/>
                </a:solidFill>
                <a:effectLst/>
                <a:latin typeface="Proxima Nova"/>
              </a:rPr>
              <a:t> </a:t>
            </a:r>
            <a:r>
              <a:rPr lang="tr-TR" b="0" i="0" dirty="0" err="1">
                <a:solidFill>
                  <a:srgbClr val="FFFFFF"/>
                </a:solidFill>
                <a:effectLst/>
                <a:latin typeface="Proxima Nova"/>
              </a:rPr>
              <a:t>ending</a:t>
            </a:r>
            <a:r>
              <a:rPr lang="tr-TR" b="0" i="0" dirty="0">
                <a:solidFill>
                  <a:srgbClr val="FFFFFF"/>
                </a:solidFill>
                <a:effectLst/>
                <a:latin typeface="Proxima Nova"/>
              </a:rPr>
              <a:t> on a </a:t>
            </a:r>
            <a:r>
              <a:rPr lang="tr-TR" b="0" i="0" dirty="0" err="1">
                <a:solidFill>
                  <a:srgbClr val="FFFFFF"/>
                </a:solidFill>
                <a:effectLst/>
                <a:latin typeface="Proxima Nova"/>
              </a:rPr>
              <a:t>Saturday</a:t>
            </a:r>
            <a:r>
              <a:rPr lang="en-US" b="0" i="0" dirty="0">
                <a:solidFill>
                  <a:srgbClr val="FFFFFF"/>
                </a:solidFill>
                <a:effectLst/>
                <a:latin typeface="Proxima Nova"/>
              </a:rPr>
              <a:t>. Summer camp programs offered in some weeks are differentiated with special themes.</a:t>
            </a:r>
            <a:r>
              <a:rPr lang="tr-TR" b="0" i="0" dirty="0">
                <a:solidFill>
                  <a:srgbClr val="FFFFFF"/>
                </a:solidFill>
                <a:effectLst/>
                <a:latin typeface="Proxima Nova"/>
              </a:rPr>
              <a:t> </a:t>
            </a:r>
            <a:r>
              <a:rPr lang="en-US" b="0" i="0" dirty="0">
                <a:solidFill>
                  <a:srgbClr val="FFFFFF"/>
                </a:solidFill>
                <a:effectLst/>
                <a:latin typeface="Proxima Nova"/>
              </a:rPr>
              <a:t>Unique training tools such as Generation Mars Interactive Exhibition Area, Discovery space shuttle and space station models are used in activities offered in a safe environment at international standards. With the interactive activities, an ideal environment is provided for team work, time management, problem solving and the development of self-confidence.</a:t>
            </a:r>
            <a:r>
              <a:rPr lang="tr-TR" b="0" i="0" dirty="0">
                <a:solidFill>
                  <a:srgbClr val="FFFFFF"/>
                </a:solidFill>
                <a:effectLst/>
                <a:latin typeface="Proxima Nova"/>
              </a:rPr>
              <a:t> They build international friendship through BBQ night activity, Special Events Night where the participants make presentations, dance, read poems and do many cultural things etc</a:t>
            </a:r>
            <a:r>
              <a:rPr lang="tr-TR" b="0" i="0" dirty="0" smtClean="0">
                <a:solidFill>
                  <a:srgbClr val="FFFFFF"/>
                </a:solidFill>
                <a:effectLst/>
                <a:latin typeface="Proxima Nova"/>
              </a:rPr>
              <a:t>.</a:t>
            </a:r>
            <a:r>
              <a:rPr lang="en-US" b="0" i="0" dirty="0" smtClean="0">
                <a:solidFill>
                  <a:srgbClr val="FFFFFF"/>
                </a:solidFill>
                <a:effectLst/>
                <a:latin typeface="Proxima Nova"/>
              </a:rPr>
              <a:t> There are options</a:t>
            </a:r>
            <a:r>
              <a:rPr lang="en-US" b="0" i="0" baseline="0" dirty="0" smtClean="0">
                <a:solidFill>
                  <a:srgbClr val="FFFFFF"/>
                </a:solidFill>
                <a:effectLst/>
                <a:latin typeface="Proxima Nova"/>
              </a:rPr>
              <a:t> including “robotic” activities.</a:t>
            </a:r>
            <a:endParaRPr lang="tr-TR" dirty="0"/>
          </a:p>
        </p:txBody>
      </p:sp>
      <p:sp>
        <p:nvSpPr>
          <p:cNvPr id="4" name="Slayt Numarası Yer Tutucusu 3"/>
          <p:cNvSpPr>
            <a:spLocks noGrp="1"/>
          </p:cNvSpPr>
          <p:nvPr>
            <p:ph type="sldNum" sz="quarter" idx="10"/>
          </p:nvPr>
        </p:nvSpPr>
        <p:spPr/>
        <p:txBody>
          <a:bodyPr/>
          <a:lstStyle/>
          <a:p>
            <a:fld id="{3AF5FA2D-2357-43CE-B344-61A8F1BB8143}" type="slidenum">
              <a:rPr lang="tr-TR" smtClean="0"/>
              <a:t>19</a:t>
            </a:fld>
            <a:endParaRPr lang="tr-TR"/>
          </a:p>
        </p:txBody>
      </p:sp>
    </p:spTree>
    <p:extLst>
      <p:ext uri="{BB962C8B-B14F-4D97-AF65-F5344CB8AC3E}">
        <p14:creationId xmlns:p14="http://schemas.microsoft.com/office/powerpoint/2010/main" val="379776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Education and entertainment </a:t>
            </a:r>
            <a:r>
              <a:rPr lang="en-GB" sz="1200" b="0" i="0" kern="1200" dirty="0" err="1">
                <a:solidFill>
                  <a:schemeClr val="tx1"/>
                </a:solidFill>
                <a:effectLst/>
                <a:latin typeface="+mn-lt"/>
                <a:ea typeface="+mn-ea"/>
                <a:cs typeface="+mn-cs"/>
              </a:rPr>
              <a:t>center</a:t>
            </a:r>
            <a:r>
              <a:rPr lang="en-GB" sz="1200" b="0" i="0" kern="1200" dirty="0">
                <a:solidFill>
                  <a:schemeClr val="tx1"/>
                </a:solidFill>
                <a:effectLst/>
                <a:latin typeface="+mn-lt"/>
                <a:ea typeface="+mn-ea"/>
                <a:cs typeface="+mn-cs"/>
              </a:rPr>
              <a:t> Space Camp Turkey, which was opened on June 12, 2000 has been visited by more than 260 thousand young people and adults from over 60 countries. Our state-of-the-art facility offers an ideal environment where young people from different nations can come together to build long-term friendships and understand other cultures.</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Space Camp Turkey is the second Space Camp in the world. We are proud to have the only such facility in Turkey, the Middle East, Europe and Asia. It is located in the Aegean Free Zone, a high-tech industrial park in Izmir, operated by ESBAS. Izmir is a vibrant Aegean city on the western coast of Turkey with a population of over 4 million. </a:t>
            </a:r>
            <a:r>
              <a:rPr lang="en-GB" sz="1200" b="1" i="0" kern="1200" dirty="0">
                <a:solidFill>
                  <a:schemeClr val="tx1"/>
                </a:solidFill>
                <a:effectLst/>
                <a:latin typeface="+mn-lt"/>
                <a:ea typeface="+mn-ea"/>
                <a:cs typeface="+mn-cs"/>
              </a:rPr>
              <a:t>10 minutes from the International Airport</a:t>
            </a:r>
            <a:r>
              <a:rPr lang="tr-TR" sz="1200" b="1"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15 minutes from the City </a:t>
            </a:r>
            <a:r>
              <a:rPr lang="en-GB" sz="1200" b="1" i="0" kern="1200" dirty="0" err="1">
                <a:solidFill>
                  <a:schemeClr val="tx1"/>
                </a:solidFill>
                <a:effectLst/>
                <a:latin typeface="+mn-lt"/>
                <a:ea typeface="+mn-ea"/>
                <a:cs typeface="+mn-cs"/>
              </a:rPr>
              <a:t>Center</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2</a:t>
            </a:fld>
            <a:endParaRPr lang="tr-TR"/>
          </a:p>
        </p:txBody>
      </p:sp>
    </p:spTree>
    <p:extLst>
      <p:ext uri="{BB962C8B-B14F-4D97-AF65-F5344CB8AC3E}">
        <p14:creationId xmlns:p14="http://schemas.microsoft.com/office/powerpoint/2010/main" val="2866997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Space Camp offers the following programs for kids and teenagers; </a:t>
            </a:r>
            <a:r>
              <a:rPr lang="en-US" dirty="0" smtClean="0"/>
              <a:t/>
            </a:r>
            <a:br>
              <a:rPr lang="en-US" dirty="0" smtClean="0"/>
            </a:br>
            <a:r>
              <a:rPr lang="en-US" dirty="0" smtClean="0"/>
              <a:t/>
            </a:r>
            <a:br>
              <a:rPr lang="en-US" dirty="0" smtClean="0"/>
            </a:br>
            <a:r>
              <a:rPr lang="en-US" dirty="0" smtClean="0"/>
              <a:t>3 </a:t>
            </a:r>
            <a:r>
              <a:rPr lang="en-US" dirty="0"/>
              <a:t>nights accommodated Minecraft New Horizons program for kids aged 9-13 where the basic concepts of coding are taught using Code Builder’s web based learning environment </a:t>
            </a:r>
            <a:r>
              <a:rPr lang="en-US" dirty="0" err="1"/>
              <a:t>MakeCode</a:t>
            </a:r>
            <a:r>
              <a:rPr lang="tr-TR" dirty="0"/>
              <a:t> </a:t>
            </a:r>
            <a:r>
              <a:rPr lang="en-US" dirty="0"/>
              <a:t>which is based on a drag-and-drop interface, </a:t>
            </a:r>
            <a:r>
              <a:rPr lang="en-US" dirty="0" smtClean="0"/>
              <a:t/>
            </a:r>
            <a:br>
              <a:rPr lang="en-US" dirty="0" smtClean="0"/>
            </a:br>
            <a:r>
              <a:rPr lang="en-US" dirty="0" smtClean="0"/>
              <a:t>1 </a:t>
            </a:r>
            <a:r>
              <a:rPr lang="en-US" dirty="0"/>
              <a:t>night accommodated Astro-Adventure program for teenagers aged 16-18 where they experience a virtual space flight mission and participate in coding workshops that include a 3D </a:t>
            </a:r>
            <a:r>
              <a:rPr lang="en-US" dirty="0" smtClean="0"/>
              <a:t>printer.</a:t>
            </a:r>
            <a:br>
              <a:rPr lang="en-US" dirty="0" smtClean="0"/>
            </a:br>
            <a:r>
              <a:rPr lang="en-US" dirty="0" smtClean="0"/>
              <a:t>2 </a:t>
            </a:r>
            <a:r>
              <a:rPr lang="en-US" dirty="0"/>
              <a:t>nights accommodated Outer Space Adventure program for kids aged 9-15 where they train in space sciences, establish teamwork through space simulations and understand space technology, and </a:t>
            </a:r>
            <a:r>
              <a:rPr lang="en-US" dirty="0" smtClean="0"/>
              <a:t/>
            </a:r>
            <a:br>
              <a:rPr lang="en-US" dirty="0" smtClean="0"/>
            </a:br>
            <a:r>
              <a:rPr lang="en-US" dirty="0" smtClean="0"/>
              <a:t>Journey </a:t>
            </a:r>
            <a:r>
              <a:rPr lang="en-US" dirty="0"/>
              <a:t>to Mars program for kids aged 10-13 where they explore “new worlds” by designing a Mars Rover using the </a:t>
            </a:r>
            <a:r>
              <a:rPr lang="en-US" dirty="0" err="1"/>
              <a:t>LittleBits</a:t>
            </a:r>
            <a:r>
              <a:rPr lang="en-US" dirty="0"/>
              <a:t>™️ Mars Rover Kit, as well as look into the Future Mars Generation with 3D mapping projections and realistic habitat modules.</a:t>
            </a:r>
            <a:endParaRPr lang="tr-TR" dirty="0"/>
          </a:p>
        </p:txBody>
      </p:sp>
      <p:sp>
        <p:nvSpPr>
          <p:cNvPr id="4" name="Slayt Numarası Yer Tutucusu 3"/>
          <p:cNvSpPr>
            <a:spLocks noGrp="1"/>
          </p:cNvSpPr>
          <p:nvPr>
            <p:ph type="sldNum" sz="quarter" idx="5"/>
          </p:nvPr>
        </p:nvSpPr>
        <p:spPr/>
        <p:txBody>
          <a:bodyPr/>
          <a:lstStyle/>
          <a:p>
            <a:fld id="{939E4C0B-6049-43AA-84A5-E6293B0A37C0}" type="slidenum">
              <a:rPr lang="tr-TR" smtClean="0"/>
              <a:t>20</a:t>
            </a:fld>
            <a:endParaRPr lang="tr-TR"/>
          </a:p>
        </p:txBody>
      </p:sp>
    </p:spTree>
    <p:extLst>
      <p:ext uri="{BB962C8B-B14F-4D97-AF65-F5344CB8AC3E}">
        <p14:creationId xmlns:p14="http://schemas.microsoft.com/office/powerpoint/2010/main" val="755686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FFFFFF"/>
                </a:solidFill>
                <a:effectLst/>
                <a:latin typeface="Proxima Nova"/>
              </a:rPr>
              <a:t>5 </a:t>
            </a:r>
            <a:r>
              <a:rPr lang="tr-TR" b="0" i="0" dirty="0" err="1">
                <a:solidFill>
                  <a:srgbClr val="FFFFFF"/>
                </a:solidFill>
                <a:effectLst/>
                <a:latin typeface="Proxima Nova"/>
              </a:rPr>
              <a:t>nights</a:t>
            </a:r>
            <a:r>
              <a:rPr lang="tr-TR" b="0" i="0" dirty="0">
                <a:solidFill>
                  <a:srgbClr val="FFFFFF"/>
                </a:solidFill>
                <a:effectLst/>
                <a:latin typeface="Proxima Nova"/>
              </a:rPr>
              <a:t> </a:t>
            </a:r>
            <a:r>
              <a:rPr lang="tr-TR" b="0" i="0" dirty="0" err="1">
                <a:solidFill>
                  <a:srgbClr val="FFFFFF"/>
                </a:solidFill>
                <a:effectLst/>
                <a:latin typeface="Proxima Nova"/>
              </a:rPr>
              <a:t>accommodated</a:t>
            </a:r>
            <a:r>
              <a:rPr lang="tr-TR" b="0" i="0" dirty="0">
                <a:solidFill>
                  <a:srgbClr val="FFFFFF"/>
                </a:solidFill>
                <a:effectLst/>
                <a:latin typeface="Proxima Nova"/>
              </a:rPr>
              <a:t> </a:t>
            </a:r>
            <a:r>
              <a:rPr lang="en-US" b="0" i="0" dirty="0">
                <a:solidFill>
                  <a:srgbClr val="FFFFFF"/>
                </a:solidFill>
                <a:effectLst/>
                <a:latin typeface="Proxima Nova"/>
              </a:rPr>
              <a:t>Space Explorers program teaches team-building techniques and </a:t>
            </a:r>
            <a:r>
              <a:rPr lang="tr-TR" b="0" i="0" dirty="0" err="1">
                <a:solidFill>
                  <a:srgbClr val="FFFFFF"/>
                </a:solidFill>
                <a:effectLst/>
                <a:latin typeface="Proxima Nova"/>
              </a:rPr>
              <a:t>lets</a:t>
            </a:r>
            <a:r>
              <a:rPr lang="tr-TR" b="0" i="0" dirty="0">
                <a:solidFill>
                  <a:srgbClr val="FFFFFF"/>
                </a:solidFill>
                <a:effectLst/>
                <a:latin typeface="Proxima Nova"/>
              </a:rPr>
              <a:t> </a:t>
            </a:r>
            <a:r>
              <a:rPr lang="tr-TR" b="0" i="0" dirty="0" err="1">
                <a:solidFill>
                  <a:srgbClr val="FFFFFF"/>
                </a:solidFill>
                <a:effectLst/>
                <a:latin typeface="Proxima Nova"/>
              </a:rPr>
              <a:t>the</a:t>
            </a:r>
            <a:r>
              <a:rPr lang="tr-TR" b="0" i="0" dirty="0">
                <a:solidFill>
                  <a:srgbClr val="FFFFFF"/>
                </a:solidFill>
                <a:effectLst/>
                <a:latin typeface="Proxima Nova"/>
              </a:rPr>
              <a:t> </a:t>
            </a:r>
            <a:r>
              <a:rPr lang="tr-TR" b="0" i="0" dirty="0" err="1">
                <a:solidFill>
                  <a:srgbClr val="FFFFFF"/>
                </a:solidFill>
                <a:effectLst/>
                <a:latin typeface="Proxima Nova"/>
              </a:rPr>
              <a:t>participants</a:t>
            </a:r>
            <a:r>
              <a:rPr lang="tr-TR" b="0" i="0" dirty="0">
                <a:solidFill>
                  <a:srgbClr val="FFFFFF"/>
                </a:solidFill>
                <a:effectLst/>
                <a:latin typeface="Proxima Nova"/>
              </a:rPr>
              <a:t> </a:t>
            </a:r>
            <a:r>
              <a:rPr lang="en-US" b="0" i="0" dirty="0">
                <a:solidFill>
                  <a:srgbClr val="FFFFFF"/>
                </a:solidFill>
                <a:effectLst/>
                <a:latin typeface="Proxima Nova"/>
              </a:rPr>
              <a:t>explore space sciences through</a:t>
            </a:r>
            <a:r>
              <a:rPr lang="tr-TR" b="0" i="0" dirty="0">
                <a:solidFill>
                  <a:srgbClr val="FFFFFF"/>
                </a:solidFill>
                <a:effectLst/>
                <a:latin typeface="Proxima Nova"/>
              </a:rPr>
              <a:t> p</a:t>
            </a:r>
            <a:r>
              <a:rPr lang="en-US" b="0" i="0" dirty="0" err="1">
                <a:solidFill>
                  <a:srgbClr val="FFFFFF"/>
                </a:solidFill>
                <a:effectLst/>
                <a:latin typeface="Proxima Nova"/>
              </a:rPr>
              <a:t>articipat</a:t>
            </a:r>
            <a:r>
              <a:rPr lang="tr-TR" b="0" i="0" dirty="0" err="1">
                <a:solidFill>
                  <a:srgbClr val="FFFFFF"/>
                </a:solidFill>
                <a:effectLst/>
                <a:latin typeface="Proxima Nova"/>
              </a:rPr>
              <a:t>ing</a:t>
            </a:r>
            <a:r>
              <a:rPr lang="en-US" b="0" i="0" dirty="0">
                <a:solidFill>
                  <a:srgbClr val="FFFFFF"/>
                </a:solidFill>
                <a:effectLst/>
                <a:latin typeface="Proxima Nova"/>
              </a:rPr>
              <a:t> in a one hour simulated Space Shuttle mission</a:t>
            </a:r>
            <a:r>
              <a:rPr lang="tr-TR" b="0" i="0" dirty="0">
                <a:solidFill>
                  <a:srgbClr val="FFFFFF"/>
                </a:solidFill>
                <a:effectLst/>
                <a:latin typeface="Proxima Nova"/>
              </a:rPr>
              <a:t>, </a:t>
            </a:r>
            <a:r>
              <a:rPr lang="tr-TR" b="0" i="0" dirty="0" err="1">
                <a:solidFill>
                  <a:srgbClr val="FFFFFF"/>
                </a:solidFill>
                <a:effectLst/>
                <a:latin typeface="Proxima Nova"/>
              </a:rPr>
              <a:t>designing</a:t>
            </a:r>
            <a:r>
              <a:rPr lang="tr-TR" b="0" i="0" dirty="0">
                <a:solidFill>
                  <a:srgbClr val="FFFFFF"/>
                </a:solidFill>
                <a:effectLst/>
                <a:latin typeface="Proxima Nova"/>
              </a:rPr>
              <a:t> a Mars </a:t>
            </a:r>
            <a:r>
              <a:rPr lang="tr-TR" b="0" i="0" dirty="0" err="1">
                <a:solidFill>
                  <a:srgbClr val="FFFFFF"/>
                </a:solidFill>
                <a:effectLst/>
                <a:latin typeface="Proxima Nova"/>
              </a:rPr>
              <a:t>colony</a:t>
            </a:r>
            <a:r>
              <a:rPr lang="tr-TR" b="0" i="0" dirty="0">
                <a:solidFill>
                  <a:srgbClr val="FFFFFF"/>
                </a:solidFill>
                <a:effectLst/>
                <a:latin typeface="Proxima Nova"/>
              </a:rPr>
              <a:t>, c</a:t>
            </a:r>
            <a:r>
              <a:rPr lang="en-US" b="0" i="0" dirty="0" err="1">
                <a:solidFill>
                  <a:srgbClr val="FFFFFF"/>
                </a:solidFill>
                <a:effectLst/>
                <a:latin typeface="Proxima Nova"/>
              </a:rPr>
              <a:t>onduct</a:t>
            </a:r>
            <a:r>
              <a:rPr lang="tr-TR" b="0" i="0" dirty="0" err="1">
                <a:solidFill>
                  <a:srgbClr val="FFFFFF"/>
                </a:solidFill>
                <a:effectLst/>
                <a:latin typeface="Proxima Nova"/>
              </a:rPr>
              <a:t>ing</a:t>
            </a:r>
            <a:r>
              <a:rPr lang="en-US" b="0" i="0" dirty="0">
                <a:solidFill>
                  <a:srgbClr val="FFFFFF"/>
                </a:solidFill>
                <a:effectLst/>
                <a:latin typeface="Proxima Nova"/>
              </a:rPr>
              <a:t> chemical experiments in our science laboratory</a:t>
            </a:r>
            <a:r>
              <a:rPr lang="tr-TR" b="0" i="0" dirty="0">
                <a:solidFill>
                  <a:srgbClr val="FFFFFF"/>
                </a:solidFill>
                <a:effectLst/>
                <a:latin typeface="Proxima Nova"/>
              </a:rPr>
              <a:t>, d</a:t>
            </a:r>
            <a:r>
              <a:rPr lang="en-US" b="0" i="0" dirty="0" err="1">
                <a:solidFill>
                  <a:srgbClr val="FFFFFF"/>
                </a:solidFill>
                <a:effectLst/>
                <a:latin typeface="Proxima Nova"/>
              </a:rPr>
              <a:t>iscover</a:t>
            </a:r>
            <a:r>
              <a:rPr lang="tr-TR" b="0" i="0" dirty="0" err="1">
                <a:solidFill>
                  <a:srgbClr val="FFFFFF"/>
                </a:solidFill>
                <a:effectLst/>
                <a:latin typeface="Proxima Nova"/>
              </a:rPr>
              <a:t>ing</a:t>
            </a:r>
            <a:r>
              <a:rPr lang="en-US" b="0" i="0" dirty="0">
                <a:solidFill>
                  <a:srgbClr val="FFFFFF"/>
                </a:solidFill>
                <a:effectLst/>
                <a:latin typeface="Proxima Nova"/>
              </a:rPr>
              <a:t> the various history of NASA’s space suits through the different space programs</a:t>
            </a:r>
            <a:r>
              <a:rPr lang="tr-TR" b="0" i="0" dirty="0">
                <a:solidFill>
                  <a:srgbClr val="FFFFFF"/>
                </a:solidFill>
                <a:effectLst/>
                <a:latin typeface="Proxima Nova"/>
              </a:rPr>
              <a:t>, </a:t>
            </a:r>
            <a:r>
              <a:rPr lang="en-US" b="0" i="0" dirty="0">
                <a:solidFill>
                  <a:srgbClr val="FFFFFF"/>
                </a:solidFill>
                <a:effectLst/>
                <a:latin typeface="Proxima Nova"/>
              </a:rPr>
              <a:t>building a robot </a:t>
            </a:r>
            <a:r>
              <a:rPr lang="tr-TR" b="0" i="0" dirty="0" err="1">
                <a:solidFill>
                  <a:srgbClr val="FFFFFF"/>
                </a:solidFill>
                <a:effectLst/>
                <a:latin typeface="Proxima Nova"/>
              </a:rPr>
              <a:t>with</a:t>
            </a:r>
            <a:r>
              <a:rPr lang="tr-TR" b="0" i="0" dirty="0">
                <a:solidFill>
                  <a:srgbClr val="FFFFFF"/>
                </a:solidFill>
                <a:effectLst/>
                <a:latin typeface="Proxima Nova"/>
              </a:rPr>
              <a:t> </a:t>
            </a:r>
            <a:r>
              <a:rPr lang="tr-TR" b="0" i="0" dirty="0" err="1">
                <a:solidFill>
                  <a:srgbClr val="FFFFFF"/>
                </a:solidFill>
                <a:effectLst/>
                <a:latin typeface="Proxima Nova"/>
              </a:rPr>
              <a:t>the</a:t>
            </a:r>
            <a:r>
              <a:rPr lang="tr-TR" b="0" i="0" dirty="0">
                <a:solidFill>
                  <a:srgbClr val="FFFFFF"/>
                </a:solidFill>
                <a:effectLst/>
                <a:latin typeface="Proxima Nova"/>
              </a:rPr>
              <a:t> </a:t>
            </a:r>
            <a:r>
              <a:rPr lang="tr-TR" b="0" i="0" dirty="0" err="1">
                <a:solidFill>
                  <a:srgbClr val="FFFFFF"/>
                </a:solidFill>
                <a:effectLst/>
                <a:latin typeface="Proxima Nova"/>
              </a:rPr>
              <a:t>help</a:t>
            </a:r>
            <a:r>
              <a:rPr lang="tr-TR" b="0" i="0" dirty="0">
                <a:solidFill>
                  <a:srgbClr val="FFFFFF"/>
                </a:solidFill>
                <a:effectLst/>
                <a:latin typeface="Proxima Nova"/>
              </a:rPr>
              <a:t> of</a:t>
            </a:r>
            <a:r>
              <a:rPr lang="en-US" b="0" i="0" dirty="0">
                <a:solidFill>
                  <a:srgbClr val="FFFFFF"/>
                </a:solidFill>
                <a:effectLst/>
                <a:latin typeface="Proxima Nova"/>
              </a:rPr>
              <a:t> programming and engineering</a:t>
            </a:r>
            <a:r>
              <a:rPr lang="tr-TR" b="0" i="0" dirty="0">
                <a:solidFill>
                  <a:srgbClr val="FFFFFF"/>
                </a:solidFill>
                <a:effectLst/>
                <a:latin typeface="Proxima Nova"/>
              </a:rPr>
              <a:t> </a:t>
            </a:r>
            <a:r>
              <a:rPr lang="en-US" b="0" i="0" dirty="0">
                <a:solidFill>
                  <a:srgbClr val="FFFFFF"/>
                </a:solidFill>
                <a:effectLst/>
                <a:latin typeface="Proxima Nova"/>
              </a:rPr>
              <a:t>and participating in our Robotics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Proxima Nova"/>
            </a:endParaRPr>
          </a:p>
          <a:p>
            <a:endParaRPr lang="tr-TR" dirty="0"/>
          </a:p>
        </p:txBody>
      </p:sp>
      <p:sp>
        <p:nvSpPr>
          <p:cNvPr id="4" name="Slayt Numarası Yer Tutucusu 3"/>
          <p:cNvSpPr>
            <a:spLocks noGrp="1"/>
          </p:cNvSpPr>
          <p:nvPr>
            <p:ph type="sldNum" sz="quarter" idx="5"/>
          </p:nvPr>
        </p:nvSpPr>
        <p:spPr/>
        <p:txBody>
          <a:bodyPr/>
          <a:lstStyle/>
          <a:p>
            <a:fld id="{939E4C0B-6049-43AA-84A5-E6293B0A37C0}" type="slidenum">
              <a:rPr lang="tr-TR" smtClean="0"/>
              <a:t>21</a:t>
            </a:fld>
            <a:endParaRPr lang="tr-TR"/>
          </a:p>
        </p:txBody>
      </p:sp>
    </p:spTree>
    <p:extLst>
      <p:ext uri="{BB962C8B-B14F-4D97-AF65-F5344CB8AC3E}">
        <p14:creationId xmlns:p14="http://schemas.microsoft.com/office/powerpoint/2010/main" val="214774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0" i="0" dirty="0">
                <a:solidFill>
                  <a:srgbClr val="FFFFFF"/>
                </a:solidFill>
                <a:effectLst/>
                <a:latin typeface="Proxima Nova"/>
              </a:rPr>
              <a:t>Customized camp programs for children and teens</a:t>
            </a:r>
            <a:r>
              <a:rPr lang="tr-TR" b="0" i="0" dirty="0">
                <a:solidFill>
                  <a:srgbClr val="FFFFFF"/>
                </a:solidFill>
                <a:effectLst/>
                <a:latin typeface="Proxima Nova"/>
              </a:rPr>
              <a:t> </a:t>
            </a:r>
            <a:r>
              <a:rPr lang="tr-TR" b="0" i="0" dirty="0" err="1">
                <a:solidFill>
                  <a:srgbClr val="FFFFFF"/>
                </a:solidFill>
                <a:effectLst/>
                <a:latin typeface="Proxima Nova"/>
              </a:rPr>
              <a:t>aged</a:t>
            </a:r>
            <a:r>
              <a:rPr lang="tr-TR" b="0" i="0" dirty="0">
                <a:solidFill>
                  <a:srgbClr val="FFFFFF"/>
                </a:solidFill>
                <a:effectLst/>
                <a:latin typeface="Proxima Nova"/>
              </a:rPr>
              <a:t> 9-18</a:t>
            </a:r>
            <a:r>
              <a:rPr lang="en-US" b="0" i="0" dirty="0">
                <a:solidFill>
                  <a:srgbClr val="FFFFFF"/>
                </a:solidFill>
                <a:effectLst/>
                <a:latin typeface="Proxima Nova"/>
              </a:rPr>
              <a:t> are action-packed programs known as “Customized Outer Space Adventure”. Customized camp program length and activities can be tailored to better fit the needs of school groups and is available only during the school year and special holidays. The program is conducted only for group reservations. Customized programs for children and teens train youth in space sciences, promotes teamwork through space simulations, and provides a fundamental understanding of space technology.</a:t>
            </a:r>
            <a:endParaRPr lang="tr-TR" dirty="0"/>
          </a:p>
        </p:txBody>
      </p:sp>
      <p:sp>
        <p:nvSpPr>
          <p:cNvPr id="4" name="Slayt Numarası Yer Tutucusu 3"/>
          <p:cNvSpPr>
            <a:spLocks noGrp="1"/>
          </p:cNvSpPr>
          <p:nvPr>
            <p:ph type="sldNum" sz="quarter" idx="5"/>
          </p:nvPr>
        </p:nvSpPr>
        <p:spPr/>
        <p:txBody>
          <a:bodyPr/>
          <a:lstStyle/>
          <a:p>
            <a:fld id="{939E4C0B-6049-43AA-84A5-E6293B0A37C0}" type="slidenum">
              <a:rPr lang="tr-TR" smtClean="0"/>
              <a:t>22</a:t>
            </a:fld>
            <a:endParaRPr lang="tr-TR"/>
          </a:p>
        </p:txBody>
      </p:sp>
    </p:spTree>
    <p:extLst>
      <p:ext uri="{BB962C8B-B14F-4D97-AF65-F5344CB8AC3E}">
        <p14:creationId xmlns:p14="http://schemas.microsoft.com/office/powerpoint/2010/main" val="24334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All necessary COVID-19 precautions have been taken by the Space</a:t>
            </a:r>
            <a:r>
              <a:rPr lang="tr-TR" baseline="0" dirty="0"/>
              <a:t> Camp Staff.</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23</a:t>
            </a:fld>
            <a:endParaRPr lang="tr-TR"/>
          </a:p>
        </p:txBody>
      </p:sp>
    </p:spTree>
    <p:extLst>
      <p:ext uri="{BB962C8B-B14F-4D97-AF65-F5344CB8AC3E}">
        <p14:creationId xmlns:p14="http://schemas.microsoft.com/office/powerpoint/2010/main" val="387521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At the end of each</a:t>
            </a:r>
            <a:r>
              <a:rPr lang="tr-TR" baseline="0" dirty="0"/>
              <a:t> program, all campers receive a certificate.</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24</a:t>
            </a:fld>
            <a:endParaRPr lang="tr-TR"/>
          </a:p>
        </p:txBody>
      </p:sp>
    </p:spTree>
    <p:extLst>
      <p:ext uri="{BB962C8B-B14F-4D97-AF65-F5344CB8AC3E}">
        <p14:creationId xmlns:p14="http://schemas.microsoft.com/office/powerpoint/2010/main" val="323970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9A45F8-95D1-43A0-B63A-65B5C812C089}" type="slidenum">
              <a:rPr lang="tr-TR" altLang="en-US"/>
              <a:pPr/>
              <a:t>25</a:t>
            </a:fld>
            <a:endParaRPr lang="tr-TR" alt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sz="800" dirty="0" smtClean="0">
              <a:latin typeface="Arial" panose="020B0604020202020204" pitchFamily="34" charset="0"/>
            </a:endParaRPr>
          </a:p>
        </p:txBody>
      </p:sp>
    </p:spTree>
    <p:extLst>
      <p:ext uri="{BB962C8B-B14F-4D97-AF65-F5344CB8AC3E}">
        <p14:creationId xmlns:p14="http://schemas.microsoft.com/office/powerpoint/2010/main" val="284972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Space Camp Turkey’s Training Center consists of 7 Astronaut Training </a:t>
            </a:r>
            <a:r>
              <a:rPr lang="en-GB" sz="1200" b="0" i="0" u="none" strike="noStrike" kern="1200" baseline="0" dirty="0">
                <a:solidFill>
                  <a:schemeClr val="tx1"/>
                </a:solidFill>
                <a:latin typeface="+mn-lt"/>
                <a:ea typeface="+mn-ea"/>
                <a:cs typeface="+mn-cs"/>
              </a:rPr>
              <a:t>simulators, </a:t>
            </a:r>
            <a:r>
              <a:rPr lang="tr-TR" sz="1200" b="0" i="0" u="none" strike="noStrike" kern="1200" baseline="0" dirty="0">
                <a:solidFill>
                  <a:schemeClr val="tx1"/>
                </a:solidFill>
                <a:latin typeface="+mn-lt"/>
                <a:ea typeface="+mn-ea"/>
                <a:cs typeface="+mn-cs"/>
              </a:rPr>
              <a:t>a </a:t>
            </a:r>
            <a:r>
              <a:rPr lang="en-GB" sz="1200" b="0" i="0" u="none" strike="noStrike" kern="1200" baseline="0" dirty="0">
                <a:solidFill>
                  <a:schemeClr val="tx1"/>
                </a:solidFill>
                <a:latin typeface="+mn-lt"/>
                <a:ea typeface="+mn-ea"/>
                <a:cs typeface="+mn-cs"/>
              </a:rPr>
              <a:t>Computer Lab, </a:t>
            </a:r>
            <a:r>
              <a:rPr lang="tr-TR" sz="1200" b="0" i="0" u="none" strike="noStrike" kern="1200" baseline="0" dirty="0">
                <a:solidFill>
                  <a:schemeClr val="tx1"/>
                </a:solidFill>
                <a:latin typeface="+mn-lt"/>
                <a:ea typeface="+mn-ea"/>
                <a:cs typeface="+mn-cs"/>
              </a:rPr>
              <a:t>2 different </a:t>
            </a:r>
            <a:r>
              <a:rPr lang="en-GB" sz="1200" b="0" i="0" u="none" strike="noStrike" kern="1200" baseline="0" dirty="0">
                <a:solidFill>
                  <a:schemeClr val="tx1"/>
                </a:solidFill>
                <a:latin typeface="+mn-lt"/>
                <a:ea typeface="+mn-ea"/>
                <a:cs typeface="+mn-cs"/>
              </a:rPr>
              <a:t>Mission Control Room</a:t>
            </a:r>
            <a:r>
              <a:rPr lang="tr-TR" sz="1200" b="0" i="0" u="none" strike="noStrike" kern="1200" baseline="0" dirty="0">
                <a:solidFill>
                  <a:schemeClr val="tx1"/>
                </a:solidFill>
                <a:latin typeface="+mn-lt"/>
                <a:ea typeface="+mn-ea"/>
                <a:cs typeface="+mn-cs"/>
              </a:rPr>
              <a:t>s</a:t>
            </a:r>
            <a:r>
              <a:rPr lang="en-GB" sz="1200" b="0" i="0"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Space </a:t>
            </a:r>
            <a:r>
              <a:rPr lang="en-GB" sz="1200" b="0" i="0" u="none" strike="noStrike" kern="1200" baseline="0" dirty="0">
                <a:solidFill>
                  <a:schemeClr val="tx1"/>
                </a:solidFill>
                <a:latin typeface="+mn-lt"/>
                <a:ea typeface="+mn-ea"/>
                <a:cs typeface="+mn-cs"/>
              </a:rPr>
              <a:t>Shuttle Discovery</a:t>
            </a:r>
            <a:r>
              <a:rPr lang="tr-TR" sz="1200" b="0" i="0" u="none" strike="noStrike" kern="1200" baseline="0" dirty="0">
                <a:solidFill>
                  <a:schemeClr val="tx1"/>
                </a:solidFill>
                <a:latin typeface="+mn-lt"/>
                <a:ea typeface="+mn-ea"/>
                <a:cs typeface="+mn-cs"/>
              </a:rPr>
              <a:t> Mockup</a:t>
            </a:r>
            <a:r>
              <a:rPr lang="en-GB" sz="1200" b="0" i="0"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A </a:t>
            </a:r>
            <a:r>
              <a:rPr lang="en-GB" sz="1200" b="0" i="0" u="none" strike="noStrike" kern="1200" baseline="0" dirty="0">
                <a:solidFill>
                  <a:schemeClr val="tx1"/>
                </a:solidFill>
                <a:latin typeface="+mn-lt"/>
                <a:ea typeface="+mn-ea"/>
                <a:cs typeface="+mn-cs"/>
              </a:rPr>
              <a:t>Space Station</a:t>
            </a:r>
            <a:r>
              <a:rPr lang="tr-TR" sz="1200" b="0" i="0" u="none" strike="noStrike" kern="1200" baseline="0" dirty="0">
                <a:solidFill>
                  <a:schemeClr val="tx1"/>
                </a:solidFill>
                <a:latin typeface="+mn-lt"/>
                <a:ea typeface="+mn-ea"/>
                <a:cs typeface="+mn-cs"/>
              </a:rPr>
              <a:t> Module, Robotics Lab and several</a:t>
            </a:r>
            <a:r>
              <a:rPr lang="en-GB" sz="1200" b="0" i="0" u="none" strike="noStrike" kern="1200" baseline="0" dirty="0">
                <a:solidFill>
                  <a:schemeClr val="tx1"/>
                </a:solidFill>
                <a:latin typeface="+mn-lt"/>
                <a:ea typeface="+mn-ea"/>
                <a:cs typeface="+mn-cs"/>
              </a:rPr>
              <a:t> Classrooms</a:t>
            </a:r>
            <a:r>
              <a:rPr lang="tr-TR" sz="1200" b="0" i="0" u="none" strike="noStrike" kern="1200" baseline="0" dirty="0">
                <a:solidFill>
                  <a:schemeClr val="tx1"/>
                </a:solidFill>
                <a:latin typeface="+mn-lt"/>
                <a:ea typeface="+mn-ea"/>
                <a:cs typeface="+mn-cs"/>
              </a:rPr>
              <a:t>.</a:t>
            </a:r>
            <a:r>
              <a:rPr lang="en-GB" sz="1200" b="0" i="0" u="none" strike="noStrike" kern="1200" baseline="0" dirty="0">
                <a:solidFill>
                  <a:schemeClr val="tx1"/>
                </a:solidFill>
                <a:latin typeface="+mn-lt"/>
                <a:ea typeface="+mn-ea"/>
                <a:cs typeface="+mn-cs"/>
              </a:rPr>
              <a:t> </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3</a:t>
            </a:fld>
            <a:endParaRPr lang="tr-TR"/>
          </a:p>
        </p:txBody>
      </p:sp>
    </p:spTree>
    <p:extLst>
      <p:ext uri="{BB962C8B-B14F-4D97-AF65-F5344CB8AC3E}">
        <p14:creationId xmlns:p14="http://schemas.microsoft.com/office/powerpoint/2010/main" val="165878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t>The</a:t>
            </a:r>
            <a:r>
              <a:rPr lang="tr-TR" b="1" baseline="0" dirty="0"/>
              <a:t> Mission:</a:t>
            </a:r>
          </a:p>
          <a:p>
            <a:r>
              <a:rPr lang="tr-TR" dirty="0"/>
              <a:t>Just l</a:t>
            </a:r>
            <a:r>
              <a:rPr lang="en-GB" dirty="0" err="1"/>
              <a:t>ike</a:t>
            </a:r>
            <a:r>
              <a:rPr lang="en-GB" dirty="0"/>
              <a:t> in real space shuttle missions, campers are invited to take responsibility, to develop leadership, problem-solving, and time management skills to share knowledge and learn how important it is to achieve success as a team.</a:t>
            </a:r>
            <a:r>
              <a:rPr lang="tr-TR" dirty="0"/>
              <a:t> </a:t>
            </a:r>
          </a:p>
        </p:txBody>
      </p:sp>
      <p:sp>
        <p:nvSpPr>
          <p:cNvPr id="4" name="Slide Number Placeholder 3"/>
          <p:cNvSpPr>
            <a:spLocks noGrp="1"/>
          </p:cNvSpPr>
          <p:nvPr>
            <p:ph type="sldNum" sz="quarter" idx="10"/>
          </p:nvPr>
        </p:nvSpPr>
        <p:spPr/>
        <p:txBody>
          <a:bodyPr/>
          <a:lstStyle/>
          <a:p>
            <a:fld id="{939E4C0B-6049-43AA-84A5-E6293B0A37C0}" type="slidenum">
              <a:rPr lang="tr-TR" smtClean="0"/>
              <a:t>4</a:t>
            </a:fld>
            <a:endParaRPr lang="tr-TR"/>
          </a:p>
        </p:txBody>
      </p:sp>
    </p:spTree>
    <p:extLst>
      <p:ext uri="{BB962C8B-B14F-4D97-AF65-F5344CB8AC3E}">
        <p14:creationId xmlns:p14="http://schemas.microsoft.com/office/powerpoint/2010/main" val="46483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1/6th Gravity Chair simulates the feeling of walking on the Moon. The Moon’s gravity is one-sixth that of Earth. This means that if you weigh 60 kg on Earth, you will feel like you weigh only 10 kg on the Moon. </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5</a:t>
            </a:fld>
            <a:endParaRPr lang="tr-TR"/>
          </a:p>
        </p:txBody>
      </p:sp>
    </p:spTree>
    <p:extLst>
      <p:ext uri="{BB962C8B-B14F-4D97-AF65-F5344CB8AC3E}">
        <p14:creationId xmlns:p14="http://schemas.microsoft.com/office/powerpoint/2010/main" val="2505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Space Station Mobility Trainer (SSMT) simulates how astronauts on board Skylab exercised. One of the purposes of Skylab was to see how living and working in space for extended periods of time affected the human body. The astronauts learned exercise needed to be a vital part of their daily routines. In microgravity, it does not take much effort to move around or move large objects. </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6</a:t>
            </a:fld>
            <a:endParaRPr lang="tr-TR"/>
          </a:p>
        </p:txBody>
      </p:sp>
    </p:spTree>
    <p:extLst>
      <p:ext uri="{BB962C8B-B14F-4D97-AF65-F5344CB8AC3E}">
        <p14:creationId xmlns:p14="http://schemas.microsoft.com/office/powerpoint/2010/main" val="80739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Zero-Gravity Wall simulates what it is like to work in space. For example, building a space station while orbiting the Earth. When Skylab, America’s first space station, was launched, it was launched as in one piece. The International Space Station was built with individual pieces taken to space on many different missions. In order to get an idea of what to expect when they began building, the astronauts practiced on STS-61B</a:t>
            </a:r>
            <a:r>
              <a:rPr lang="tr-TR" sz="1200" b="0" i="0" u="none" strike="noStrike" kern="1200" baseline="0" dirty="0">
                <a:solidFill>
                  <a:schemeClr val="tx1"/>
                </a:solidFill>
                <a:latin typeface="+mn-lt"/>
                <a:ea typeface="+mn-ea"/>
                <a:cs typeface="+mn-cs"/>
              </a:rPr>
              <a:t> mission</a:t>
            </a:r>
            <a:r>
              <a:rPr lang="en-GB" sz="1200" b="0" i="0" u="none" strike="noStrike" kern="1200" baseline="0" dirty="0">
                <a:solidFill>
                  <a:schemeClr val="tx1"/>
                </a:solidFill>
                <a:latin typeface="+mn-lt"/>
                <a:ea typeface="+mn-ea"/>
                <a:cs typeface="+mn-cs"/>
              </a:rPr>
              <a:t>. </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7</a:t>
            </a:fld>
            <a:endParaRPr lang="tr-TR"/>
          </a:p>
        </p:txBody>
      </p:sp>
    </p:spTree>
    <p:extLst>
      <p:ext uri="{BB962C8B-B14F-4D97-AF65-F5344CB8AC3E}">
        <p14:creationId xmlns:p14="http://schemas.microsoft.com/office/powerpoint/2010/main" val="122588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Multi-Axis Trainer (MAT) simulates a capsule going into a tumble spin. </a:t>
            </a:r>
            <a:endParaRPr lang="tr-TR"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MAT is based on a simulator used during the Mercury Program known as the Multiple Axis Space Test Inertia Facility (MASTIF). </a:t>
            </a:r>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Although a Mercury capsule never experienced a tumble spin, a Gemini capsule did. </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8</a:t>
            </a:fld>
            <a:endParaRPr lang="tr-TR"/>
          </a:p>
        </p:txBody>
      </p:sp>
    </p:spTree>
    <p:extLst>
      <p:ext uri="{BB962C8B-B14F-4D97-AF65-F5344CB8AC3E}">
        <p14:creationId xmlns:p14="http://schemas.microsoft.com/office/powerpoint/2010/main" val="265454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Campers are taught </a:t>
            </a:r>
            <a:r>
              <a:rPr lang="en-GB" dirty="0"/>
              <a:t>about stars and constellations during this activity. The planetarium allows us to observe the night sky, stars, and constellations whenever and wherever </a:t>
            </a:r>
            <a:r>
              <a:rPr lang="tr-TR" dirty="0"/>
              <a:t>we</a:t>
            </a:r>
            <a:r>
              <a:rPr lang="en-GB" dirty="0"/>
              <a:t> want in a predetermined time.</a:t>
            </a:r>
            <a:endParaRPr lang="tr-TR" dirty="0"/>
          </a:p>
        </p:txBody>
      </p:sp>
      <p:sp>
        <p:nvSpPr>
          <p:cNvPr id="4" name="Slide Number Placeholder 3"/>
          <p:cNvSpPr>
            <a:spLocks noGrp="1"/>
          </p:cNvSpPr>
          <p:nvPr>
            <p:ph type="sldNum" sz="quarter" idx="10"/>
          </p:nvPr>
        </p:nvSpPr>
        <p:spPr/>
        <p:txBody>
          <a:bodyPr/>
          <a:lstStyle/>
          <a:p>
            <a:fld id="{939E4C0B-6049-43AA-84A5-E6293B0A37C0}" type="slidenum">
              <a:rPr lang="tr-TR" smtClean="0"/>
              <a:t>9</a:t>
            </a:fld>
            <a:endParaRPr lang="tr-TR"/>
          </a:p>
        </p:txBody>
      </p:sp>
    </p:spTree>
    <p:extLst>
      <p:ext uri="{BB962C8B-B14F-4D97-AF65-F5344CB8AC3E}">
        <p14:creationId xmlns:p14="http://schemas.microsoft.com/office/powerpoint/2010/main" val="152924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CAC990-7ED8-4C15-AB51-1E59F1B87EE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231120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AC990-7ED8-4C15-AB51-1E59F1B87EE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132956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AC990-7ED8-4C15-AB51-1E59F1B87EE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372798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9B998DF-0DF6-4173-AC61-7C6F82E2A99E}" type="slidenum">
              <a:rPr lang="en-US" altLang="en-US"/>
              <a:pPr/>
              <a:t>‹#›</a:t>
            </a:fld>
            <a:endParaRPr lang="en-US" altLang="en-US"/>
          </a:p>
        </p:txBody>
      </p:sp>
    </p:spTree>
    <p:extLst>
      <p:ext uri="{BB962C8B-B14F-4D97-AF65-F5344CB8AC3E}">
        <p14:creationId xmlns:p14="http://schemas.microsoft.com/office/powerpoint/2010/main" val="1934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AC990-7ED8-4C15-AB51-1E59F1B87EE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48027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AC990-7ED8-4C15-AB51-1E59F1B87EED}"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40811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CAC990-7ED8-4C15-AB51-1E59F1B87EED}"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376965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CAC990-7ED8-4C15-AB51-1E59F1B87EED}"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92256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CAC990-7ED8-4C15-AB51-1E59F1B87EED}"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13106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AC990-7ED8-4C15-AB51-1E59F1B87EED}"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56136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AC990-7ED8-4C15-AB51-1E59F1B87EED}"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303993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AC990-7ED8-4C15-AB51-1E59F1B87EED}"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F40C7-8E21-496D-BB78-EB2AE08AEDB0}" type="slidenum">
              <a:rPr lang="en-US" smtClean="0"/>
              <a:t>‹#›</a:t>
            </a:fld>
            <a:endParaRPr lang="en-US"/>
          </a:p>
        </p:txBody>
      </p:sp>
    </p:spTree>
    <p:extLst>
      <p:ext uri="{BB962C8B-B14F-4D97-AF65-F5344CB8AC3E}">
        <p14:creationId xmlns:p14="http://schemas.microsoft.com/office/powerpoint/2010/main" val="306181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AC990-7ED8-4C15-AB51-1E59F1B87EED}"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40C7-8E21-496D-BB78-EB2AE08AEDB0}" type="slidenum">
              <a:rPr lang="en-US" smtClean="0"/>
              <a:t>‹#›</a:t>
            </a:fld>
            <a:endParaRPr lang="en-US"/>
          </a:p>
        </p:txBody>
      </p:sp>
    </p:spTree>
    <p:extLst>
      <p:ext uri="{BB962C8B-B14F-4D97-AF65-F5344CB8AC3E}">
        <p14:creationId xmlns:p14="http://schemas.microsoft.com/office/powerpoint/2010/main" val="300650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37.png"/><Relationship Id="rId9"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381" y="5388759"/>
            <a:ext cx="1143591" cy="1160303"/>
          </a:xfrm>
          <a:prstGeom prst="rect">
            <a:avLst/>
          </a:prstGeom>
          <a:noFill/>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87642" y="0"/>
            <a:ext cx="8480869" cy="6858000"/>
          </a:xfrm>
          <a:prstGeom prst="rect">
            <a:avLst/>
          </a:prstGeom>
          <a:effectLst>
            <a:softEdge rad="127000"/>
          </a:effectLst>
        </p:spPr>
      </p:pic>
    </p:spTree>
    <p:extLst>
      <p:ext uri="{BB962C8B-B14F-4D97-AF65-F5344CB8AC3E}">
        <p14:creationId xmlns:p14="http://schemas.microsoft.com/office/powerpoint/2010/main" val="1110126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762AE2C1-7BC9-4A70-A1E3-47215B932B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646485" y="140118"/>
            <a:ext cx="2545515" cy="752475"/>
          </a:xfrm>
          <a:prstGeom prst="rect">
            <a:avLst/>
          </a:prstGeom>
        </p:spPr>
      </p:pic>
      <p:sp>
        <p:nvSpPr>
          <p:cNvPr id="8" name="TextBox 7"/>
          <p:cNvSpPr txBox="1"/>
          <p:nvPr/>
        </p:nvSpPr>
        <p:spPr>
          <a:xfrm>
            <a:off x="9911166" y="284978"/>
            <a:ext cx="2342826" cy="384721"/>
          </a:xfrm>
          <a:prstGeom prst="rect">
            <a:avLst/>
          </a:prstGeom>
          <a:noFill/>
        </p:spPr>
        <p:txBody>
          <a:bodyPr wrap="square" rtlCol="0">
            <a:spAutoFit/>
          </a:bodyPr>
          <a:lstStyle/>
          <a:p>
            <a:pPr algn="ctr"/>
            <a:r>
              <a:rPr lang="en-US" sz="19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GENERATION </a:t>
            </a:r>
            <a:r>
              <a:rPr lang="en-US" sz="1900" b="1" dirty="0">
                <a:solidFill>
                  <a:schemeClr val="bg1"/>
                </a:solidFill>
                <a:effectLst>
                  <a:glow rad="101600">
                    <a:schemeClr val="accent5">
                      <a:satMod val="175000"/>
                      <a:alpha val="40000"/>
                    </a:schemeClr>
                  </a:glow>
                  <a:outerShdw blurRad="38100" dist="38100" dir="2700000" algn="tl">
                    <a:srgbClr val="000000">
                      <a:alpha val="43137"/>
                    </a:srgbClr>
                  </a:outerShdw>
                </a:effectLst>
              </a:rPr>
              <a:t>MARS</a:t>
            </a:r>
          </a:p>
        </p:txBody>
      </p:sp>
    </p:spTree>
    <p:extLst>
      <p:ext uri="{BB962C8B-B14F-4D97-AF65-F5344CB8AC3E}">
        <p14:creationId xmlns:p14="http://schemas.microsoft.com/office/powerpoint/2010/main" val="221969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153F151A-6F63-467B-B776-BD0219AE89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43005" y="5948362"/>
            <a:ext cx="2461695" cy="752475"/>
          </a:xfrm>
          <a:prstGeom prst="rect">
            <a:avLst/>
          </a:prstGeom>
        </p:spPr>
      </p:pic>
      <p:sp>
        <p:nvSpPr>
          <p:cNvPr id="5" name="TextBox 4"/>
          <p:cNvSpPr txBox="1"/>
          <p:nvPr/>
        </p:nvSpPr>
        <p:spPr>
          <a:xfrm>
            <a:off x="10147300" y="6068785"/>
            <a:ext cx="2052320"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Hydroponics</a:t>
            </a:r>
          </a:p>
        </p:txBody>
      </p:sp>
    </p:spTree>
    <p:extLst>
      <p:ext uri="{BB962C8B-B14F-4D97-AF65-F5344CB8AC3E}">
        <p14:creationId xmlns:p14="http://schemas.microsoft.com/office/powerpoint/2010/main" val="227096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CD99A050-585C-40ED-B4DA-B0C6A64A70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6540" y="753567"/>
            <a:ext cx="4040152" cy="2554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260" y="141120"/>
            <a:ext cx="5219700" cy="752475"/>
          </a:xfrm>
          <a:prstGeom prst="rect">
            <a:avLst/>
          </a:prstGeom>
        </p:spPr>
      </p:pic>
      <p:sp>
        <p:nvSpPr>
          <p:cNvPr id="8" name="TextBox 7"/>
          <p:cNvSpPr txBox="1"/>
          <p:nvPr/>
        </p:nvSpPr>
        <p:spPr>
          <a:xfrm>
            <a:off x="34925" y="291902"/>
            <a:ext cx="4645052"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Astronomy at Galileo Classroom </a:t>
            </a:r>
          </a:p>
        </p:txBody>
      </p:sp>
    </p:spTree>
    <p:extLst>
      <p:ext uri="{BB962C8B-B14F-4D97-AF65-F5344CB8AC3E}">
        <p14:creationId xmlns:p14="http://schemas.microsoft.com/office/powerpoint/2010/main" val="7479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003AAD3D-49BF-4896-9B72-9FA37202F0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18143"/>
          <a:stretch/>
        </p:blipFill>
        <p:spPr>
          <a:xfrm>
            <a:off x="-1" y="5829300"/>
            <a:ext cx="4272715" cy="752475"/>
          </a:xfrm>
          <a:prstGeom prst="rect">
            <a:avLst/>
          </a:prstGeom>
        </p:spPr>
      </p:pic>
      <p:sp>
        <p:nvSpPr>
          <p:cNvPr id="7" name="TextBox 6"/>
          <p:cNvSpPr txBox="1"/>
          <p:nvPr/>
        </p:nvSpPr>
        <p:spPr>
          <a:xfrm>
            <a:off x="0" y="5970557"/>
            <a:ext cx="3800475" cy="461665"/>
          </a:xfrm>
          <a:prstGeom prst="rect">
            <a:avLst/>
          </a:prstGeom>
          <a:noFill/>
        </p:spPr>
        <p:txBody>
          <a:bodyPr wrap="square" rtlCol="0">
            <a:spAutoFit/>
          </a:bodyPr>
          <a:lstStyle/>
          <a:p>
            <a:pPr algn="ctr"/>
            <a:r>
              <a:rPr lang="en-US" sz="24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“Strange Science” </a:t>
            </a: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Activity</a:t>
            </a:r>
          </a:p>
        </p:txBody>
      </p:sp>
    </p:spTree>
    <p:extLst>
      <p:ext uri="{BB962C8B-B14F-4D97-AF65-F5344CB8AC3E}">
        <p14:creationId xmlns:p14="http://schemas.microsoft.com/office/powerpoint/2010/main" val="305796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763491"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21" y="167057"/>
            <a:ext cx="2392885" cy="752475"/>
          </a:xfrm>
          <a:prstGeom prst="rect">
            <a:avLst/>
          </a:prstGeom>
        </p:spPr>
      </p:pic>
      <p:sp>
        <p:nvSpPr>
          <p:cNvPr id="8" name="TextBox 7"/>
          <p:cNvSpPr txBox="1"/>
          <p:nvPr/>
        </p:nvSpPr>
        <p:spPr>
          <a:xfrm>
            <a:off x="0" y="288398"/>
            <a:ext cx="1885950"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Space Suits</a:t>
            </a: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18909" y="0"/>
            <a:ext cx="6317673" cy="6816436"/>
          </a:xfrm>
          <a:prstGeom prst="rect">
            <a:avLst/>
          </a:prstGeom>
          <a:ln>
            <a:noFill/>
          </a:ln>
        </p:spPr>
      </p:pic>
    </p:spTree>
    <p:extLst>
      <p:ext uri="{BB962C8B-B14F-4D97-AF65-F5344CB8AC3E}">
        <p14:creationId xmlns:p14="http://schemas.microsoft.com/office/powerpoint/2010/main" val="40020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592807A5-E7A8-4539-B90F-9606CDE2B4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16230"/>
          <a:stretch/>
        </p:blipFill>
        <p:spPr>
          <a:xfrm>
            <a:off x="-47626" y="5906661"/>
            <a:ext cx="4372495" cy="752475"/>
          </a:xfrm>
          <a:prstGeom prst="rect">
            <a:avLst/>
          </a:prstGeom>
        </p:spPr>
      </p:pic>
      <p:sp>
        <p:nvSpPr>
          <p:cNvPr id="7" name="TextBox 6"/>
          <p:cNvSpPr txBox="1"/>
          <p:nvPr/>
        </p:nvSpPr>
        <p:spPr>
          <a:xfrm>
            <a:off x="-29605" y="6042540"/>
            <a:ext cx="4077730"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Hurricane 360 VR Simulator</a:t>
            </a:r>
          </a:p>
        </p:txBody>
      </p:sp>
    </p:spTree>
    <p:extLst>
      <p:ext uri="{BB962C8B-B14F-4D97-AF65-F5344CB8AC3E}">
        <p14:creationId xmlns:p14="http://schemas.microsoft.com/office/powerpoint/2010/main" val="2479650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E8364B6C-8726-43AC-B2E2-E95160DE14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976686" y="5879407"/>
            <a:ext cx="2224840" cy="752475"/>
          </a:xfrm>
          <a:prstGeom prst="rect">
            <a:avLst/>
          </a:prstGeom>
        </p:spPr>
      </p:pic>
      <p:sp>
        <p:nvSpPr>
          <p:cNvPr id="5" name="TextBox 4"/>
          <p:cNvSpPr txBox="1"/>
          <p:nvPr/>
        </p:nvSpPr>
        <p:spPr>
          <a:xfrm>
            <a:off x="10325100" y="6015286"/>
            <a:ext cx="1990726"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Magic Planet</a:t>
            </a:r>
            <a:endParaRPr lang="en-US" sz="19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505774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58B82D02-A2BA-4AB6-A057-944A7C9528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r="24043"/>
          <a:stretch/>
        </p:blipFill>
        <p:spPr>
          <a:xfrm>
            <a:off x="8239960" y="184568"/>
            <a:ext cx="3964740" cy="752475"/>
          </a:xfrm>
          <a:prstGeom prst="rect">
            <a:avLst/>
          </a:prstGeom>
        </p:spPr>
      </p:pic>
      <p:sp>
        <p:nvSpPr>
          <p:cNvPr id="5" name="TextBox 4"/>
          <p:cNvSpPr txBox="1"/>
          <p:nvPr/>
        </p:nvSpPr>
        <p:spPr>
          <a:xfrm>
            <a:off x="8623300" y="313930"/>
            <a:ext cx="3570407"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RIOT 3D Ride Simulator</a:t>
            </a:r>
            <a:endParaRPr lang="en-US" sz="19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254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75343" y="-18473"/>
            <a:ext cx="8623819" cy="4369257"/>
          </a:xfrm>
          <a:prstGeom prst="rect">
            <a:avLst/>
          </a:prstGeom>
          <a:noFill/>
          <a:ln>
            <a:noFill/>
          </a:ln>
        </p:spPr>
      </p:pic>
      <p:pic>
        <p:nvPicPr>
          <p:cNvPr id="7"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1" y="3425867"/>
            <a:ext cx="35274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rotWithShape="1">
          <a:blip r:embed="rId5" cstate="screen">
            <a:extLst>
              <a:ext uri="{28A0092B-C50C-407E-A947-70E740481C1C}">
                <a14:useLocalDpi xmlns:a14="http://schemas.microsoft.com/office/drawing/2010/main"/>
              </a:ext>
            </a:extLst>
          </a:blip>
          <a:srcRect r="-28"/>
          <a:stretch/>
        </p:blipFill>
        <p:spPr bwMode="auto">
          <a:xfrm>
            <a:off x="5353822" y="3352800"/>
            <a:ext cx="6912069" cy="38238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95005" y="-127000"/>
            <a:ext cx="5827586" cy="37111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7" descr="_MG_4928"/>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605547" y="2733964"/>
            <a:ext cx="3001628" cy="4122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323215" y="140118"/>
            <a:ext cx="2878022" cy="752475"/>
          </a:xfrm>
          <a:prstGeom prst="rect">
            <a:avLst/>
          </a:prstGeom>
        </p:spPr>
      </p:pic>
      <p:sp>
        <p:nvSpPr>
          <p:cNvPr id="9" name="TextBox 8"/>
          <p:cNvSpPr txBox="1"/>
          <p:nvPr/>
        </p:nvSpPr>
        <p:spPr>
          <a:xfrm>
            <a:off x="9767915" y="301960"/>
            <a:ext cx="2464612" cy="430887"/>
          </a:xfrm>
          <a:prstGeom prst="rect">
            <a:avLst/>
          </a:prstGeom>
          <a:noFill/>
        </p:spPr>
        <p:txBody>
          <a:bodyPr wrap="square" rtlCol="0">
            <a:spAutoFit/>
          </a:bodyPr>
          <a:lstStyle/>
          <a:p>
            <a:pPr algn="ctr"/>
            <a:r>
              <a:rPr lang="en-US" sz="2200" b="1" dirty="0">
                <a:solidFill>
                  <a:schemeClr val="bg1"/>
                </a:solidFill>
                <a:effectLst>
                  <a:glow rad="101600">
                    <a:schemeClr val="accent5">
                      <a:satMod val="175000"/>
                      <a:alpha val="40000"/>
                    </a:schemeClr>
                  </a:glow>
                  <a:outerShdw blurRad="38100" dist="38100" dir="2700000" algn="tl">
                    <a:srgbClr val="000000">
                      <a:alpha val="43137"/>
                    </a:srgbClr>
                  </a:outerShdw>
                </a:effectLst>
              </a:rPr>
              <a:t>Space Camp Facility</a:t>
            </a:r>
          </a:p>
        </p:txBody>
      </p:sp>
    </p:spTree>
    <p:extLst>
      <p:ext uri="{BB962C8B-B14F-4D97-AF65-F5344CB8AC3E}">
        <p14:creationId xmlns:p14="http://schemas.microsoft.com/office/powerpoint/2010/main" val="3846592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86414" y="3430529"/>
            <a:ext cx="3250119" cy="1774414"/>
          </a:xfrm>
          <a:prstGeom prst="rect">
            <a:avLst/>
          </a:prstGeom>
          <a:noFill/>
          <a:ln>
            <a:noFill/>
          </a:ln>
        </p:spPr>
      </p:pic>
      <p:pic>
        <p:nvPicPr>
          <p:cNvPr id="10" name="Resim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721" y="3456938"/>
            <a:ext cx="5675191" cy="3344163"/>
          </a:xfrm>
          <a:prstGeom prst="rect">
            <a:avLst/>
          </a:prstGeom>
          <a:noFill/>
          <a:ln>
            <a:noFill/>
          </a:ln>
        </p:spPr>
      </p:pic>
      <p:pic>
        <p:nvPicPr>
          <p:cNvPr id="14" name="Resim 13"/>
          <p:cNvPicPr>
            <a:picLocks noChangeAspect="1"/>
          </p:cNvPicPr>
          <p:nvPr/>
        </p:nvPicPr>
        <p:blipFill rotWithShape="1">
          <a:blip r:embed="rId5" cstate="screen">
            <a:extLst>
              <a:ext uri="{28A0092B-C50C-407E-A947-70E740481C1C}">
                <a14:useLocalDpi xmlns:a14="http://schemas.microsoft.com/office/drawing/2010/main"/>
              </a:ext>
            </a:extLst>
          </a:blip>
          <a:srcRect l="-96"/>
          <a:stretch/>
        </p:blipFill>
        <p:spPr>
          <a:xfrm>
            <a:off x="12721" y="38377"/>
            <a:ext cx="12124094" cy="3355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 Box 12"/>
          <p:cNvSpPr txBox="1">
            <a:spLocks noChangeArrowheads="1"/>
          </p:cNvSpPr>
          <p:nvPr/>
        </p:nvSpPr>
        <p:spPr bwMode="auto">
          <a:xfrm>
            <a:off x="8803355" y="38377"/>
            <a:ext cx="3333178"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GALACTIC SUMMER CAMP</a:t>
            </a:r>
            <a:endParaRPr lang="en-US" b="1" dirty="0">
              <a:solidFill>
                <a:schemeClr val="bg1"/>
              </a:solidFill>
              <a:effectLst>
                <a:outerShdw blurRad="38100" dist="38100" dir="2700000" algn="tl">
                  <a:srgbClr val="000000">
                    <a:alpha val="43137"/>
                  </a:srgbClr>
                </a:outerShdw>
              </a:effectLst>
              <a:latin typeface="Arial" charset="0"/>
            </a:endParaRPr>
          </a:p>
        </p:txBody>
      </p:sp>
      <p:pic>
        <p:nvPicPr>
          <p:cNvPr id="13" name="Resim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94552" y="5216289"/>
            <a:ext cx="3246736" cy="1576423"/>
          </a:xfrm>
          <a:prstGeom prst="rect">
            <a:avLst/>
          </a:prstGeom>
          <a:noFill/>
          <a:ln>
            <a:noFill/>
          </a:ln>
        </p:spPr>
      </p:pic>
      <p:pic>
        <p:nvPicPr>
          <p:cNvPr id="18" name="Resim 17"/>
          <p:cNvPicPr>
            <a:picLocks noChangeAspect="1"/>
          </p:cNvPicPr>
          <p:nvPr/>
        </p:nvPicPr>
        <p:blipFill rotWithShape="1">
          <a:blip r:embed="rId7" cstate="screen">
            <a:extLst>
              <a:ext uri="{28A0092B-C50C-407E-A947-70E740481C1C}">
                <a14:useLocalDpi xmlns:a14="http://schemas.microsoft.com/office/drawing/2010/main"/>
              </a:ext>
            </a:extLst>
          </a:blip>
          <a:srcRect b="-2567"/>
          <a:stretch/>
        </p:blipFill>
        <p:spPr>
          <a:xfrm>
            <a:off x="5757248" y="4331315"/>
            <a:ext cx="3046108" cy="2538420"/>
          </a:xfrm>
          <a:prstGeom prst="rect">
            <a:avLst/>
          </a:prstGeom>
          <a:noFill/>
          <a:ln>
            <a:noFill/>
          </a:ln>
        </p:spPr>
      </p:pic>
      <p:pic>
        <p:nvPicPr>
          <p:cNvPr id="6" name="İçerik Yer Tutucusu 5"/>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rot="10800000" flipV="1">
            <a:off x="4377334" y="3319351"/>
            <a:ext cx="4473552" cy="1351527"/>
          </a:xfrm>
        </p:spPr>
      </p:pic>
      <p:sp>
        <p:nvSpPr>
          <p:cNvPr id="7" name="TextBox 8"/>
          <p:cNvSpPr txBox="1"/>
          <p:nvPr/>
        </p:nvSpPr>
        <p:spPr>
          <a:xfrm>
            <a:off x="4910641" y="3385626"/>
            <a:ext cx="4126617" cy="523220"/>
          </a:xfrm>
          <a:prstGeom prst="rect">
            <a:avLst/>
          </a:prstGeom>
          <a:noFill/>
        </p:spPr>
        <p:txBody>
          <a:bodyPr wrap="square" rtlCol="0">
            <a:spAutoFit/>
          </a:bodyPr>
          <a:lstStyle/>
          <a:p>
            <a:pPr algn="ctr"/>
            <a:r>
              <a:rPr lang="tr-TR"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YOUTH CAMPS</a:t>
            </a:r>
            <a:endPar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
        <p:nvSpPr>
          <p:cNvPr id="12" name="TextBox 8"/>
          <p:cNvSpPr txBox="1"/>
          <p:nvPr/>
        </p:nvSpPr>
        <p:spPr>
          <a:xfrm>
            <a:off x="6328908" y="4056126"/>
            <a:ext cx="1880981" cy="523220"/>
          </a:xfrm>
          <a:prstGeom prst="rect">
            <a:avLst/>
          </a:prstGeom>
          <a:noFill/>
        </p:spPr>
        <p:txBody>
          <a:bodyPr wrap="square" rtlCol="0">
            <a:spAutoFit/>
          </a:bodyPr>
          <a:lstStyle/>
          <a:p>
            <a:pPr algn="ctr"/>
            <a:r>
              <a:rPr lang="en-US"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a:t>
            </a:r>
            <a:r>
              <a:rPr lang="tr-TR"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SUMMER</a:t>
            </a:r>
            <a:r>
              <a:rPr lang="en-US"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a:t>
            </a:r>
            <a:endPar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78411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9299" y="2366886"/>
            <a:ext cx="1119373" cy="1135731"/>
          </a:xfrm>
          <a:prstGeom prst="rect">
            <a:avLst/>
          </a:prstGeom>
          <a:noFill/>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4550" y="2486660"/>
            <a:ext cx="733425" cy="733425"/>
          </a:xfrm>
          <a:prstGeom prst="rect">
            <a:avLst/>
          </a:prstGeom>
          <a:noFill/>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71560" y="5988468"/>
            <a:ext cx="5219700" cy="752475"/>
          </a:xfrm>
          <a:prstGeom prst="rect">
            <a:avLst/>
          </a:prstGeom>
        </p:spPr>
      </p:pic>
      <p:sp>
        <p:nvSpPr>
          <p:cNvPr id="8" name="TextBox 7"/>
          <p:cNvSpPr txBox="1"/>
          <p:nvPr/>
        </p:nvSpPr>
        <p:spPr>
          <a:xfrm>
            <a:off x="7377190" y="6131695"/>
            <a:ext cx="5000786" cy="430887"/>
          </a:xfrm>
          <a:prstGeom prst="rect">
            <a:avLst/>
          </a:prstGeom>
          <a:noFill/>
        </p:spPr>
        <p:txBody>
          <a:bodyPr wrap="square" rtlCol="0">
            <a:spAutoFit/>
          </a:bodyPr>
          <a:lstStyle/>
          <a:p>
            <a:pPr algn="ctr"/>
            <a:r>
              <a:rPr lang="en-US" sz="2200" b="1" dirty="0">
                <a:solidFill>
                  <a:schemeClr val="bg1"/>
                </a:solidFill>
                <a:effectLst>
                  <a:glow rad="101600">
                    <a:schemeClr val="accent5">
                      <a:satMod val="175000"/>
                      <a:alpha val="40000"/>
                    </a:schemeClr>
                  </a:glow>
                  <a:outerShdw blurRad="38100" dist="38100" dir="2700000" algn="tl">
                    <a:srgbClr val="000000">
                      <a:alpha val="43137"/>
                    </a:srgbClr>
                  </a:outerShdw>
                </a:effectLst>
              </a:rPr>
              <a:t>One of two Space Camps in the </a:t>
            </a:r>
            <a:r>
              <a:rPr lang="en-US" sz="22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World!</a:t>
            </a:r>
            <a:endParaRPr lang="en-US" sz="22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460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9798" y="3272801"/>
            <a:ext cx="6059949" cy="3505504"/>
          </a:xfrm>
          <a:prstGeom prst="rect">
            <a:avLst/>
          </a:prstGeom>
        </p:spPr>
      </p:pic>
      <p:pic>
        <p:nvPicPr>
          <p:cNvPr id="10" name="Resim 9"/>
          <p:cNvPicPr>
            <a:picLocks noChangeAspect="1"/>
          </p:cNvPicPr>
          <p:nvPr/>
        </p:nvPicPr>
        <p:blipFill rotWithShape="1">
          <a:blip r:embed="rId4" cstate="screen">
            <a:extLst>
              <a:ext uri="{28A0092B-C50C-407E-A947-70E740481C1C}">
                <a14:useLocalDpi xmlns:a14="http://schemas.microsoft.com/office/drawing/2010/main"/>
              </a:ext>
            </a:extLst>
          </a:blip>
          <a:srcRect t="-843"/>
          <a:stretch/>
        </p:blipFill>
        <p:spPr>
          <a:xfrm>
            <a:off x="6065240" y="81140"/>
            <a:ext cx="6082019" cy="3128110"/>
          </a:xfrm>
          <a:prstGeom prst="rect">
            <a:avLst/>
          </a:prstGeom>
        </p:spPr>
      </p:pic>
      <p:pic>
        <p:nvPicPr>
          <p:cNvPr id="3" name="Resim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007" y="103373"/>
            <a:ext cx="5969467" cy="2988343"/>
          </a:xfrm>
          <a:prstGeom prst="rect">
            <a:avLst/>
          </a:prstGeom>
        </p:spPr>
      </p:pic>
      <p:pic>
        <p:nvPicPr>
          <p:cNvPr id="4" name="Resim 3"/>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67991" y="3187817"/>
            <a:ext cx="5930137" cy="3590488"/>
          </a:xfrm>
          <a:prstGeom prst="rect">
            <a:avLst/>
          </a:prstGeom>
        </p:spPr>
      </p:pic>
      <p:sp>
        <p:nvSpPr>
          <p:cNvPr id="12" name="Text Box 12"/>
          <p:cNvSpPr txBox="1">
            <a:spLocks noChangeArrowheads="1"/>
          </p:cNvSpPr>
          <p:nvPr/>
        </p:nvSpPr>
        <p:spPr bwMode="auto">
          <a:xfrm>
            <a:off x="2689939" y="114756"/>
            <a:ext cx="3333178"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JOURNEY TO MARS</a:t>
            </a:r>
            <a:endParaRPr lang="en-US" b="1" dirty="0">
              <a:solidFill>
                <a:schemeClr val="bg1"/>
              </a:solidFill>
              <a:effectLst>
                <a:outerShdw blurRad="38100" dist="38100" dir="2700000" algn="tl">
                  <a:srgbClr val="000000">
                    <a:alpha val="43137"/>
                  </a:srgbClr>
                </a:outerShdw>
              </a:effectLst>
              <a:latin typeface="Arial" charset="0"/>
            </a:endParaRPr>
          </a:p>
        </p:txBody>
      </p:sp>
      <p:sp>
        <p:nvSpPr>
          <p:cNvPr id="15" name="Text Box 12"/>
          <p:cNvSpPr txBox="1">
            <a:spLocks noChangeArrowheads="1"/>
          </p:cNvSpPr>
          <p:nvPr/>
        </p:nvSpPr>
        <p:spPr bwMode="auto">
          <a:xfrm>
            <a:off x="67991" y="6344132"/>
            <a:ext cx="3440319"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OUTER SPACE ADVENTURE</a:t>
            </a:r>
            <a:endParaRPr lang="en-US" b="1" dirty="0">
              <a:solidFill>
                <a:schemeClr val="bg1"/>
              </a:solidFill>
              <a:effectLst>
                <a:outerShdw blurRad="38100" dist="38100" dir="2700000" algn="tl">
                  <a:srgbClr val="000000">
                    <a:alpha val="43137"/>
                  </a:srgbClr>
                </a:outerShdw>
              </a:effectLst>
              <a:latin typeface="Arial" charset="0"/>
            </a:endParaRPr>
          </a:p>
        </p:txBody>
      </p:sp>
      <p:sp>
        <p:nvSpPr>
          <p:cNvPr id="16" name="Text Box 12"/>
          <p:cNvSpPr txBox="1">
            <a:spLocks noChangeArrowheads="1"/>
          </p:cNvSpPr>
          <p:nvPr/>
        </p:nvSpPr>
        <p:spPr bwMode="auto">
          <a:xfrm>
            <a:off x="8640147" y="6344132"/>
            <a:ext cx="3479989"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MINECRAFT NEW HORIZONS</a:t>
            </a:r>
            <a:endParaRPr lang="en-US" b="1" dirty="0">
              <a:solidFill>
                <a:schemeClr val="bg1"/>
              </a:solidFill>
              <a:effectLst>
                <a:outerShdw blurRad="38100" dist="38100" dir="2700000" algn="tl">
                  <a:srgbClr val="000000">
                    <a:alpha val="43137"/>
                  </a:srgbClr>
                </a:outerShdw>
              </a:effectLst>
              <a:latin typeface="Arial" charset="0"/>
            </a:endParaRPr>
          </a:p>
        </p:txBody>
      </p:sp>
      <p:sp>
        <p:nvSpPr>
          <p:cNvPr id="17" name="Text Box 12"/>
          <p:cNvSpPr txBox="1">
            <a:spLocks noChangeArrowheads="1"/>
          </p:cNvSpPr>
          <p:nvPr/>
        </p:nvSpPr>
        <p:spPr bwMode="auto">
          <a:xfrm>
            <a:off x="8786958" y="2818485"/>
            <a:ext cx="3333178"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ASTRO-ADVENTURE</a:t>
            </a:r>
            <a:endParaRPr lang="en-US" b="1" dirty="0">
              <a:solidFill>
                <a:schemeClr val="bg1"/>
              </a:solidFill>
              <a:effectLst>
                <a:outerShdw blurRad="38100" dist="38100" dir="2700000" algn="tl">
                  <a:srgbClr val="000000">
                    <a:alpha val="43137"/>
                  </a:srgbClr>
                </a:outerShdw>
              </a:effectLst>
              <a:latin typeface="Arial" charset="0"/>
            </a:endParaRPr>
          </a:p>
        </p:txBody>
      </p:sp>
      <p:pic>
        <p:nvPicPr>
          <p:cNvPr id="14" name="İçerik Yer Tutucusu 5"/>
          <p:cNvPicPr>
            <a:picLocks noGrp="1" noChangeAspect="1"/>
          </p:cNvPicPr>
          <p:nvPr>
            <p:ph idx="1"/>
          </p:nvPr>
        </p:nvPicPr>
        <p:blipFill>
          <a:blip r:embed="rId7">
            <a:extLst>
              <a:ext uri="{28A0092B-C50C-407E-A947-70E740481C1C}">
                <a14:useLocalDpi xmlns:a14="http://schemas.microsoft.com/office/drawing/2010/main"/>
              </a:ext>
            </a:extLst>
          </a:blip>
          <a:stretch>
            <a:fillRect/>
          </a:stretch>
        </p:blipFill>
        <p:spPr>
          <a:xfrm rot="10800000" flipV="1">
            <a:off x="3234240" y="2855517"/>
            <a:ext cx="4089744" cy="890575"/>
          </a:xfrm>
        </p:spPr>
      </p:pic>
      <p:sp>
        <p:nvSpPr>
          <p:cNvPr id="18" name="TextBox 8"/>
          <p:cNvSpPr txBox="1"/>
          <p:nvPr/>
        </p:nvSpPr>
        <p:spPr>
          <a:xfrm>
            <a:off x="3676369" y="2836351"/>
            <a:ext cx="3561018" cy="523220"/>
          </a:xfrm>
          <a:prstGeom prst="rect">
            <a:avLst/>
          </a:prstGeom>
          <a:noFill/>
        </p:spPr>
        <p:txBody>
          <a:bodyPr wrap="square" rtlCol="0">
            <a:spAutoFit/>
          </a:bodyPr>
          <a:lstStyle/>
          <a:p>
            <a:pPr algn="ctr"/>
            <a:r>
              <a:rPr lang="tr-TR" sz="2800" b="1" dirty="0">
                <a:solidFill>
                  <a:schemeClr val="bg1"/>
                </a:solidFill>
                <a:effectLst>
                  <a:glow rad="101600">
                    <a:schemeClr val="accent5">
                      <a:satMod val="175000"/>
                      <a:alpha val="40000"/>
                    </a:schemeClr>
                  </a:glow>
                  <a:outerShdw blurRad="38100" dist="38100" dir="2700000" algn="tl">
                    <a:srgbClr val="000000">
                      <a:alpha val="43137"/>
                    </a:srgbClr>
                  </a:outerShdw>
                </a:effectLst>
              </a:rPr>
              <a:t>YOUTH CAMPS</a:t>
            </a:r>
            <a:endPar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
        <p:nvSpPr>
          <p:cNvPr id="19" name="TextBox 8"/>
          <p:cNvSpPr txBox="1"/>
          <p:nvPr/>
        </p:nvSpPr>
        <p:spPr>
          <a:xfrm>
            <a:off x="4628840" y="3298022"/>
            <a:ext cx="2676483" cy="430887"/>
          </a:xfrm>
          <a:prstGeom prst="rect">
            <a:avLst/>
          </a:prstGeom>
          <a:noFill/>
        </p:spPr>
        <p:txBody>
          <a:bodyPr wrap="square" rtlCol="0">
            <a:spAutoFit/>
          </a:bodyPr>
          <a:lstStyle/>
          <a:p>
            <a:pPr algn="ctr"/>
            <a:r>
              <a:rPr lang="en-US" sz="22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a:t>
            </a:r>
            <a:r>
              <a:rPr lang="tr-TR" sz="22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SUMMER </a:t>
            </a:r>
            <a:r>
              <a:rPr lang="tr-TR" sz="2200" b="1" dirty="0">
                <a:solidFill>
                  <a:schemeClr val="bg1"/>
                </a:solidFill>
                <a:effectLst>
                  <a:glow rad="101600">
                    <a:schemeClr val="accent5">
                      <a:satMod val="175000"/>
                      <a:alpha val="40000"/>
                    </a:schemeClr>
                  </a:glow>
                  <a:outerShdw blurRad="38100" dist="38100" dir="2700000" algn="tl">
                    <a:srgbClr val="000000">
                      <a:alpha val="43137"/>
                    </a:srgbClr>
                  </a:outerShdw>
                </a:effectLst>
              </a:rPr>
              <a:t>/ </a:t>
            </a:r>
            <a:r>
              <a:rPr lang="tr-TR" sz="22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WINTER</a:t>
            </a:r>
            <a:r>
              <a:rPr lang="en-US" sz="22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a:t>
            </a:r>
            <a:endParaRPr lang="en-US" sz="22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0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89" y="3447874"/>
            <a:ext cx="12097833" cy="3372375"/>
          </a:xfrm>
          <a:prstGeom prst="rect">
            <a:avLst/>
          </a:prstGeom>
        </p:spPr>
      </p:pic>
      <p:pic>
        <p:nvPicPr>
          <p:cNvPr id="5" name="Resim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26" y="65904"/>
            <a:ext cx="12093733" cy="3340026"/>
          </a:xfrm>
          <a:prstGeom prst="rect">
            <a:avLst/>
          </a:prstGeom>
        </p:spPr>
      </p:pic>
      <p:sp>
        <p:nvSpPr>
          <p:cNvPr id="12" name="Text Box 12"/>
          <p:cNvSpPr txBox="1">
            <a:spLocks noChangeArrowheads="1"/>
          </p:cNvSpPr>
          <p:nvPr/>
        </p:nvSpPr>
        <p:spPr bwMode="auto">
          <a:xfrm>
            <a:off x="49426" y="65904"/>
            <a:ext cx="3333178"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SPACE EXPLORERS</a:t>
            </a:r>
            <a:endParaRPr lang="en-US" b="1" dirty="0">
              <a:solidFill>
                <a:schemeClr val="bg1"/>
              </a:solidFill>
              <a:effectLst>
                <a:outerShdw blurRad="38100" dist="38100" dir="2700000" algn="tl">
                  <a:srgbClr val="000000">
                    <a:alpha val="43137"/>
                  </a:srgbClr>
                </a:outerShdw>
              </a:effectLst>
              <a:latin typeface="Arial" charset="0"/>
            </a:endParaRPr>
          </a:p>
        </p:txBody>
      </p:sp>
      <p:sp>
        <p:nvSpPr>
          <p:cNvPr id="15" name="Text Box 12"/>
          <p:cNvSpPr txBox="1">
            <a:spLocks noChangeArrowheads="1"/>
          </p:cNvSpPr>
          <p:nvPr/>
        </p:nvSpPr>
        <p:spPr bwMode="auto">
          <a:xfrm>
            <a:off x="7260207" y="6418568"/>
            <a:ext cx="4882715" cy="369332"/>
          </a:xfrm>
          <a:prstGeom prst="rect">
            <a:avLst/>
          </a:prstGeom>
          <a:solidFill>
            <a:schemeClr val="accent3">
              <a:alpha val="79000"/>
            </a:schemeClr>
          </a:solidFill>
          <a:ln w="9525">
            <a:solidFill>
              <a:schemeClr val="bg1"/>
            </a:solidFill>
            <a:miter lim="800000"/>
            <a:headEnd/>
            <a:tailEnd/>
          </a:ln>
        </p:spPr>
        <p:txBody>
          <a:bodyPr wrap="square">
            <a:spAutoFit/>
          </a:bodyPr>
          <a:lstStyle/>
          <a:p>
            <a:pPr algn="ctr">
              <a:defRPr/>
            </a:pPr>
            <a:r>
              <a:rPr lang="tr-TR" b="1" dirty="0">
                <a:solidFill>
                  <a:schemeClr val="bg1"/>
                </a:solidFill>
                <a:effectLst>
                  <a:outerShdw blurRad="38100" dist="38100" dir="2700000" algn="tl">
                    <a:srgbClr val="000000">
                      <a:alpha val="43137"/>
                    </a:srgbClr>
                  </a:outerShdw>
                </a:effectLst>
                <a:latin typeface="Arial" charset="0"/>
              </a:rPr>
              <a:t>SPACE EXPLORERS WITH ROBOTICS</a:t>
            </a:r>
            <a:endParaRPr lang="en-US" b="1" dirty="0">
              <a:solidFill>
                <a:schemeClr val="bg1"/>
              </a:solidFill>
              <a:effectLst>
                <a:outerShdw blurRad="38100" dist="38100" dir="2700000" algn="tl">
                  <a:srgbClr val="000000">
                    <a:alpha val="43137"/>
                  </a:srgbClr>
                </a:outerShdw>
              </a:effectLst>
              <a:latin typeface="Arial" charset="0"/>
            </a:endParaRPr>
          </a:p>
        </p:txBody>
      </p:sp>
      <p:pic>
        <p:nvPicPr>
          <p:cNvPr id="14" name="İçerik Yer Tutucusu 5"/>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rot="10800000" flipV="1">
            <a:off x="3699036" y="2827292"/>
            <a:ext cx="4089744" cy="1077958"/>
          </a:xfrm>
        </p:spPr>
      </p:pic>
      <p:sp>
        <p:nvSpPr>
          <p:cNvPr id="18" name="TextBox 8"/>
          <p:cNvSpPr txBox="1"/>
          <p:nvPr/>
        </p:nvSpPr>
        <p:spPr>
          <a:xfrm>
            <a:off x="4141165" y="2941476"/>
            <a:ext cx="3561018" cy="523220"/>
          </a:xfrm>
          <a:prstGeom prst="rect">
            <a:avLst/>
          </a:prstGeom>
          <a:noFill/>
        </p:spPr>
        <p:txBody>
          <a:bodyPr wrap="square" rtlCol="0">
            <a:spAutoFit/>
          </a:bodyPr>
          <a:lstStyle/>
          <a:p>
            <a:pPr algn="ctr"/>
            <a:r>
              <a:rPr lang="tr-TR" sz="2800" b="1" dirty="0">
                <a:solidFill>
                  <a:schemeClr val="bg1"/>
                </a:solidFill>
                <a:effectLst>
                  <a:glow rad="101600">
                    <a:schemeClr val="accent5">
                      <a:satMod val="175000"/>
                      <a:alpha val="40000"/>
                    </a:schemeClr>
                  </a:glow>
                  <a:outerShdw blurRad="38100" dist="38100" dir="2700000" algn="tl">
                    <a:srgbClr val="000000">
                      <a:alpha val="43137"/>
                    </a:srgbClr>
                  </a:outerShdw>
                </a:effectLst>
              </a:rPr>
              <a:t>YOUTH CAMPS</a:t>
            </a:r>
            <a:endPar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
        <p:nvSpPr>
          <p:cNvPr id="19" name="TextBox 8"/>
          <p:cNvSpPr txBox="1"/>
          <p:nvPr/>
        </p:nvSpPr>
        <p:spPr>
          <a:xfrm>
            <a:off x="5112297" y="3347164"/>
            <a:ext cx="2349313" cy="523220"/>
          </a:xfrm>
          <a:prstGeom prst="rect">
            <a:avLst/>
          </a:prstGeom>
          <a:noFill/>
        </p:spPr>
        <p:txBody>
          <a:bodyPr wrap="square" rtlCol="0">
            <a:spAutoFit/>
          </a:bodyPr>
          <a:lstStyle/>
          <a:p>
            <a:pPr algn="ctr"/>
            <a:r>
              <a:rPr lang="en-US"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a:t>
            </a:r>
            <a:r>
              <a:rPr lang="tr-TR"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WINTER</a:t>
            </a:r>
            <a:r>
              <a:rPr lang="en-US" sz="2800" b="1" dirty="0" smtClean="0">
                <a:solidFill>
                  <a:schemeClr val="bg1"/>
                </a:solidFill>
                <a:effectLst>
                  <a:glow rad="101600">
                    <a:schemeClr val="accent5">
                      <a:satMod val="175000"/>
                      <a:alpha val="40000"/>
                    </a:schemeClr>
                  </a:glow>
                  <a:outerShdw blurRad="38100" dist="38100" dir="2700000" algn="tl">
                    <a:srgbClr val="000000">
                      <a:alpha val="43137"/>
                    </a:srgbClr>
                  </a:outerShdw>
                </a:effectLst>
              </a:rPr>
              <a:t>)</a:t>
            </a:r>
            <a:endPar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176043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xmlns="" id="{7DCA69D6-0B48-4634-9C09-5B342CD1E9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4151" y="37828"/>
            <a:ext cx="3704527" cy="3245248"/>
          </a:xfrm>
          <a:prstGeom prst="rect">
            <a:avLst/>
          </a:prstGeom>
        </p:spPr>
      </p:pic>
      <p:pic>
        <p:nvPicPr>
          <p:cNvPr id="5" name="Resim 4">
            <a:extLst>
              <a:ext uri="{FF2B5EF4-FFF2-40B4-BE49-F238E27FC236}">
                <a16:creationId xmlns:a16="http://schemas.microsoft.com/office/drawing/2014/main" xmlns="" id="{E1E94D7C-EE4E-4E97-A119-E3089698EA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541" y="18663"/>
            <a:ext cx="4044080" cy="3264413"/>
          </a:xfrm>
          <a:prstGeom prst="rect">
            <a:avLst/>
          </a:prstGeom>
        </p:spPr>
      </p:pic>
      <p:pic>
        <p:nvPicPr>
          <p:cNvPr id="7" name="Resim 6">
            <a:extLst>
              <a:ext uri="{FF2B5EF4-FFF2-40B4-BE49-F238E27FC236}">
                <a16:creationId xmlns:a16="http://schemas.microsoft.com/office/drawing/2014/main" xmlns="" id="{98CDB2A7-3CDB-43C0-A1C9-BA489549A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9290" y="0"/>
            <a:ext cx="4552710" cy="6858000"/>
          </a:xfrm>
          <a:prstGeom prst="rect">
            <a:avLst/>
          </a:prstGeom>
        </p:spPr>
      </p:pic>
      <p:pic>
        <p:nvPicPr>
          <p:cNvPr id="11" name="Resim 10">
            <a:extLst>
              <a:ext uri="{FF2B5EF4-FFF2-40B4-BE49-F238E27FC236}">
                <a16:creationId xmlns:a16="http://schemas.microsoft.com/office/drawing/2014/main" xmlns="" id="{4301F838-864F-41B4-9A49-1D1E013A34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4843" y="3361538"/>
            <a:ext cx="5220431" cy="3681963"/>
          </a:xfrm>
          <a:prstGeom prst="rect">
            <a:avLst/>
          </a:prstGeom>
        </p:spPr>
      </p:pic>
      <p:pic>
        <p:nvPicPr>
          <p:cNvPr id="13" name="Resim 12">
            <a:extLst>
              <a:ext uri="{FF2B5EF4-FFF2-40B4-BE49-F238E27FC236}">
                <a16:creationId xmlns:a16="http://schemas.microsoft.com/office/drawing/2014/main" xmlns="" id="{5B4C74C2-6C95-4DA0-9ECA-CB6824A0C2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06910" y="3361538"/>
            <a:ext cx="2581768" cy="3872652"/>
          </a:xfrm>
          <a:prstGeom prst="rect">
            <a:avLst/>
          </a:prstGeom>
        </p:spPr>
      </p:pic>
      <p:pic>
        <p:nvPicPr>
          <p:cNvPr id="17" name="İçerik Yer Tutucusu 5">
            <a:extLst>
              <a:ext uri="{FF2B5EF4-FFF2-40B4-BE49-F238E27FC236}">
                <a16:creationId xmlns:a16="http://schemas.microsoft.com/office/drawing/2014/main" xmlns="" id="{3D29ED94-4571-4C7F-B5C0-6118309CF070}"/>
              </a:ext>
            </a:extLst>
          </p:cNvPr>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rot="10800000" flipV="1">
            <a:off x="8199020" y="37829"/>
            <a:ext cx="4089744" cy="890575"/>
          </a:xfrm>
        </p:spPr>
      </p:pic>
      <p:sp>
        <p:nvSpPr>
          <p:cNvPr id="18" name="TextBox 8">
            <a:extLst>
              <a:ext uri="{FF2B5EF4-FFF2-40B4-BE49-F238E27FC236}">
                <a16:creationId xmlns:a16="http://schemas.microsoft.com/office/drawing/2014/main" xmlns="" id="{D6360CB9-DFB8-4E65-AFDB-AC87926AF1F2}"/>
              </a:ext>
            </a:extLst>
          </p:cNvPr>
          <p:cNvSpPr txBox="1"/>
          <p:nvPr/>
        </p:nvSpPr>
        <p:spPr>
          <a:xfrm>
            <a:off x="8641149" y="18663"/>
            <a:ext cx="3561018" cy="523220"/>
          </a:xfrm>
          <a:prstGeom prst="rect">
            <a:avLst/>
          </a:prstGeom>
          <a:noFill/>
        </p:spPr>
        <p:txBody>
          <a:bodyPr wrap="square" rtlCol="0">
            <a:spAutoFit/>
          </a:bodyPr>
          <a:lstStyle/>
          <a:p>
            <a:pPr algn="ctr"/>
            <a:r>
              <a:rPr lang="tr-TR" sz="2800" b="1" dirty="0">
                <a:solidFill>
                  <a:schemeClr val="bg1"/>
                </a:solidFill>
                <a:effectLst>
                  <a:glow rad="101600">
                    <a:schemeClr val="accent5">
                      <a:satMod val="175000"/>
                      <a:alpha val="40000"/>
                    </a:schemeClr>
                  </a:glow>
                  <a:outerShdw blurRad="38100" dist="38100" dir="2700000" algn="tl">
                    <a:srgbClr val="000000">
                      <a:alpha val="43137"/>
                    </a:srgbClr>
                  </a:outerShdw>
                </a:effectLst>
              </a:rPr>
              <a:t>YOUTH CAMPS</a:t>
            </a:r>
            <a:endPar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
        <p:nvSpPr>
          <p:cNvPr id="19" name="TextBox 8">
            <a:extLst>
              <a:ext uri="{FF2B5EF4-FFF2-40B4-BE49-F238E27FC236}">
                <a16:creationId xmlns:a16="http://schemas.microsoft.com/office/drawing/2014/main" xmlns="" id="{A312E29C-5D54-47C8-BF20-40B66689D5ED}"/>
              </a:ext>
            </a:extLst>
          </p:cNvPr>
          <p:cNvSpPr txBox="1"/>
          <p:nvPr/>
        </p:nvSpPr>
        <p:spPr>
          <a:xfrm>
            <a:off x="9553668" y="480335"/>
            <a:ext cx="2648499" cy="446276"/>
          </a:xfrm>
          <a:prstGeom prst="rect">
            <a:avLst/>
          </a:prstGeom>
          <a:noFill/>
        </p:spPr>
        <p:txBody>
          <a:bodyPr wrap="square" rtlCol="0">
            <a:spAutoFit/>
          </a:bodyPr>
          <a:lstStyle/>
          <a:p>
            <a:pPr algn="ctr"/>
            <a:r>
              <a:rPr lang="tr-TR" sz="2300" b="1" dirty="0">
                <a:solidFill>
                  <a:schemeClr val="bg1"/>
                </a:solidFill>
                <a:effectLst>
                  <a:glow rad="101600">
                    <a:schemeClr val="accent5">
                      <a:satMod val="175000"/>
                      <a:alpha val="40000"/>
                    </a:schemeClr>
                  </a:glow>
                  <a:outerShdw blurRad="38100" dist="38100" dir="2700000" algn="tl">
                    <a:srgbClr val="000000">
                      <a:alpha val="43137"/>
                    </a:srgbClr>
                  </a:outerShdw>
                </a:effectLst>
              </a:rPr>
              <a:t>SEPTEMBER - JUNE</a:t>
            </a:r>
            <a:endParaRPr lang="en-US" sz="23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69493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3">
            <a:extLst>
              <a:ext uri="{FF2B5EF4-FFF2-40B4-BE49-F238E27FC236}">
                <a16:creationId xmlns:a16="http://schemas.microsoft.com/office/drawing/2014/main" xmlns="" id="{94559F25-70F3-4FE1-A019-08A51F8C36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3598" y="46883"/>
            <a:ext cx="2464231" cy="2464231"/>
          </a:xfrm>
          <a:prstGeom prst="rect">
            <a:avLst/>
          </a:prstGeom>
        </p:spPr>
      </p:pic>
      <p:pic>
        <p:nvPicPr>
          <p:cNvPr id="6" name="Picture 14">
            <a:extLst>
              <a:ext uri="{FF2B5EF4-FFF2-40B4-BE49-F238E27FC236}">
                <a16:creationId xmlns:a16="http://schemas.microsoft.com/office/drawing/2014/main" xmlns="" id="{EE15D136-4064-40D3-960A-173BE1067D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13978" y="-84607"/>
            <a:ext cx="2878022" cy="752475"/>
          </a:xfrm>
          <a:prstGeom prst="rect">
            <a:avLst/>
          </a:prstGeom>
        </p:spPr>
      </p:pic>
      <p:sp>
        <p:nvSpPr>
          <p:cNvPr id="7" name="Rectangle 15">
            <a:extLst>
              <a:ext uri="{FF2B5EF4-FFF2-40B4-BE49-F238E27FC236}">
                <a16:creationId xmlns:a16="http://schemas.microsoft.com/office/drawing/2014/main" xmlns="" id="{41DFC72A-62BC-4E43-8658-E1001937F13F}"/>
              </a:ext>
            </a:extLst>
          </p:cNvPr>
          <p:cNvSpPr/>
          <p:nvPr/>
        </p:nvSpPr>
        <p:spPr>
          <a:xfrm>
            <a:off x="9870307" y="86919"/>
            <a:ext cx="2199833" cy="369332"/>
          </a:xfrm>
          <a:prstGeom prst="rect">
            <a:avLst/>
          </a:prstGeom>
        </p:spPr>
        <p:txBody>
          <a:bodyPr wrap="none">
            <a:spAutoFit/>
          </a:bodyPr>
          <a:lstStyle/>
          <a:p>
            <a:pPr algn="ctr"/>
            <a:r>
              <a:rPr lang="tr-TR" b="1" dirty="0">
                <a:solidFill>
                  <a:schemeClr val="bg1"/>
                </a:solidFill>
                <a:effectLst>
                  <a:glow rad="101600">
                    <a:schemeClr val="accent5">
                      <a:satMod val="175000"/>
                      <a:alpha val="40000"/>
                    </a:schemeClr>
                  </a:glow>
                  <a:outerShdw blurRad="38100" dist="38100" dir="2700000" algn="tl">
                    <a:srgbClr val="000000">
                      <a:alpha val="43137"/>
                    </a:srgbClr>
                  </a:outerShdw>
                </a:effectLst>
              </a:rPr>
              <a:t>Covid-19 </a:t>
            </a:r>
            <a:r>
              <a:rPr lang="tr-TR" b="1" dirty="0" err="1">
                <a:solidFill>
                  <a:schemeClr val="bg1"/>
                </a:solidFill>
                <a:effectLst>
                  <a:glow rad="101600">
                    <a:schemeClr val="accent5">
                      <a:satMod val="175000"/>
                      <a:alpha val="40000"/>
                    </a:schemeClr>
                  </a:glow>
                  <a:outerShdw blurRad="38100" dist="38100" dir="2700000" algn="tl">
                    <a:srgbClr val="000000">
                      <a:alpha val="43137"/>
                    </a:srgbClr>
                  </a:outerShdw>
                </a:effectLst>
              </a:rPr>
              <a:t>Precautions</a:t>
            </a:r>
            <a:endParaRPr lang="en-US" sz="16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pic>
        <p:nvPicPr>
          <p:cNvPr id="8" name="Picture 9">
            <a:extLst>
              <a:ext uri="{FF2B5EF4-FFF2-40B4-BE49-F238E27FC236}">
                <a16:creationId xmlns:a16="http://schemas.microsoft.com/office/drawing/2014/main" xmlns="" id="{886DE98B-07C8-4F1A-A971-01855AA13A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7848" y="2681207"/>
            <a:ext cx="2866283" cy="4094690"/>
          </a:xfrm>
          <a:prstGeom prst="rect">
            <a:avLst/>
          </a:prstGeom>
        </p:spPr>
      </p:pic>
      <p:pic>
        <p:nvPicPr>
          <p:cNvPr id="9" name="Picture 10">
            <a:extLst>
              <a:ext uri="{FF2B5EF4-FFF2-40B4-BE49-F238E27FC236}">
                <a16:creationId xmlns:a16="http://schemas.microsoft.com/office/drawing/2014/main" xmlns="" id="{40A450B8-55D0-4EDB-8EF1-2513A06282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387" y="75297"/>
            <a:ext cx="2424193" cy="2424193"/>
          </a:xfrm>
          <a:prstGeom prst="rect">
            <a:avLst/>
          </a:prstGeom>
        </p:spPr>
      </p:pic>
      <p:pic>
        <p:nvPicPr>
          <p:cNvPr id="10" name="Picture 11">
            <a:extLst>
              <a:ext uri="{FF2B5EF4-FFF2-40B4-BE49-F238E27FC236}">
                <a16:creationId xmlns:a16="http://schemas.microsoft.com/office/drawing/2014/main" xmlns="" id="{BBAC41B0-6D93-4BF3-B18D-F4755FB73E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92051" y="27071"/>
            <a:ext cx="2484044" cy="2484044"/>
          </a:xfrm>
          <a:prstGeom prst="rect">
            <a:avLst/>
          </a:prstGeom>
        </p:spPr>
      </p:pic>
      <p:pic>
        <p:nvPicPr>
          <p:cNvPr id="11" name="Picture 12">
            <a:extLst>
              <a:ext uri="{FF2B5EF4-FFF2-40B4-BE49-F238E27FC236}">
                <a16:creationId xmlns:a16="http://schemas.microsoft.com/office/drawing/2014/main" xmlns="" id="{66888908-E67A-412C-9835-AA1F24B164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92634" y="71421"/>
            <a:ext cx="2431773" cy="2431773"/>
          </a:xfrm>
          <a:prstGeom prst="rect">
            <a:avLst/>
          </a:prstGeom>
        </p:spPr>
      </p:pic>
      <p:pic>
        <p:nvPicPr>
          <p:cNvPr id="13" name="Picture 8">
            <a:extLst>
              <a:ext uri="{FF2B5EF4-FFF2-40B4-BE49-F238E27FC236}">
                <a16:creationId xmlns:a16="http://schemas.microsoft.com/office/drawing/2014/main" xmlns="" id="{EBCC44F6-B273-4F1A-B4EC-C1E111908F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07563" y="2681207"/>
            <a:ext cx="2864086" cy="4091552"/>
          </a:xfrm>
          <a:prstGeom prst="rect">
            <a:avLst/>
          </a:prstGeom>
        </p:spPr>
      </p:pic>
      <p:pic>
        <p:nvPicPr>
          <p:cNvPr id="14" name="Resim 13">
            <a:extLst>
              <a:ext uri="{FF2B5EF4-FFF2-40B4-BE49-F238E27FC236}">
                <a16:creationId xmlns:a16="http://schemas.microsoft.com/office/drawing/2014/main" xmlns="" id="{88429099-6C82-4F8C-8CE0-7798AC062B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4958" y="2681207"/>
            <a:ext cx="5778390" cy="4087365"/>
          </a:xfrm>
          <a:prstGeom prst="rect">
            <a:avLst/>
          </a:prstGeom>
        </p:spPr>
      </p:pic>
    </p:spTree>
    <p:extLst>
      <p:ext uri="{BB962C8B-B14F-4D97-AF65-F5344CB8AC3E}">
        <p14:creationId xmlns:p14="http://schemas.microsoft.com/office/powerpoint/2010/main" val="777757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D30A7F9-D79A-4256-B46E-F213BB9B81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040" y="0"/>
            <a:ext cx="12385040" cy="6986314"/>
          </a:xfrm>
          <a:prstGeom prst="rect">
            <a:avLst/>
          </a:prstGeom>
          <a:effectLst/>
        </p:spPr>
      </p:pic>
    </p:spTree>
    <p:extLst>
      <p:ext uri="{BB962C8B-B14F-4D97-AF65-F5344CB8AC3E}">
        <p14:creationId xmlns:p14="http://schemas.microsoft.com/office/powerpoint/2010/main" val="414312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156013"/>
          </a:xfrm>
          <a:prstGeom prst="rect">
            <a:avLst/>
          </a:prstGeom>
        </p:spPr>
      </p:pic>
      <p:sp>
        <p:nvSpPr>
          <p:cNvPr id="177165" name="Text Box 13"/>
          <p:cNvSpPr txBox="1">
            <a:spLocks noChangeArrowheads="1"/>
          </p:cNvSpPr>
          <p:nvPr/>
        </p:nvSpPr>
        <p:spPr bwMode="auto">
          <a:xfrm>
            <a:off x="6003635" y="5652179"/>
            <a:ext cx="184730" cy="584775"/>
          </a:xfrm>
          <a:prstGeom prst="rect">
            <a:avLst/>
          </a:prstGeom>
          <a:noFill/>
          <a:ln w="9525">
            <a:noFill/>
            <a:miter lim="800000"/>
            <a:headEnd/>
            <a:tailEnd/>
          </a:ln>
          <a:effectLst>
            <a:glow rad="977900">
              <a:schemeClr val="bg1">
                <a:alpha val="40000"/>
              </a:schemeClr>
            </a:glow>
          </a:effectLst>
        </p:spPr>
        <p:txBody>
          <a:bodyPr wrap="none">
            <a:spAutoFit/>
          </a:bodyPr>
          <a:lstStyle/>
          <a:p>
            <a:pPr algn="ctr">
              <a:defRPr/>
            </a:pPr>
            <a:endParaRPr lang="tr-TR" sz="3200" b="1" dirty="0">
              <a:solidFill>
                <a:schemeClr val="bg1"/>
              </a:solidFill>
              <a:latin typeface="+mj-lt"/>
            </a:endParaRPr>
          </a:p>
        </p:txBody>
      </p:sp>
      <p:pic>
        <p:nvPicPr>
          <p:cNvPr id="10" name="İçerik Yer Tutucusu 5">
            <a:extLst>
              <a:ext uri="{FF2B5EF4-FFF2-40B4-BE49-F238E27FC236}">
                <a16:creationId xmlns:a16="http://schemas.microsoft.com/office/drawing/2014/main" xmlns="" id="{3D29ED94-4571-4C7F-B5C0-6118309CF0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38663" y="-127000"/>
            <a:ext cx="12083144" cy="1054100"/>
          </a:xfrm>
          <a:prstGeom prst="rect">
            <a:avLst/>
          </a:prstGeom>
        </p:spPr>
      </p:pic>
      <p:sp>
        <p:nvSpPr>
          <p:cNvPr id="4" name="Rectangle 3"/>
          <p:cNvSpPr/>
          <p:nvPr/>
        </p:nvSpPr>
        <p:spPr>
          <a:xfrm>
            <a:off x="292788" y="0"/>
            <a:ext cx="12866915" cy="1200329"/>
          </a:xfrm>
          <a:prstGeom prst="rect">
            <a:avLst/>
          </a:prstGeom>
        </p:spPr>
        <p:txBody>
          <a:bodyPr wrap="square">
            <a:spAutoFit/>
          </a:bodyPr>
          <a:lstStyle/>
          <a:p>
            <a:pPr>
              <a:lnSpc>
                <a:spcPct val="150000"/>
              </a:lnSpc>
            </a:pPr>
            <a:r>
              <a:rPr lang="en-US" altLang="en-US" sz="3600" b="1" dirty="0">
                <a:solidFill>
                  <a:schemeClr val="bg1"/>
                </a:solidFill>
              </a:rPr>
              <a:t>We L</a:t>
            </a:r>
            <a:r>
              <a:rPr lang="tr-TR" altLang="en-US" sz="3600" b="1" dirty="0">
                <a:solidFill>
                  <a:schemeClr val="bg1"/>
                </a:solidFill>
              </a:rPr>
              <a:t>ook </a:t>
            </a:r>
            <a:r>
              <a:rPr lang="en-US" altLang="en-US" sz="3600" b="1" dirty="0">
                <a:solidFill>
                  <a:schemeClr val="bg1"/>
                </a:solidFill>
              </a:rPr>
              <a:t>F</a:t>
            </a:r>
            <a:r>
              <a:rPr lang="tr-TR" altLang="en-US" sz="3600" b="1" dirty="0">
                <a:solidFill>
                  <a:schemeClr val="bg1"/>
                </a:solidFill>
              </a:rPr>
              <a:t>orward to </a:t>
            </a:r>
            <a:r>
              <a:rPr lang="en-US" altLang="en-US" sz="3600" b="1" dirty="0">
                <a:solidFill>
                  <a:schemeClr val="bg1"/>
                </a:solidFill>
              </a:rPr>
              <a:t>W</a:t>
            </a:r>
            <a:r>
              <a:rPr lang="tr-TR" altLang="en-US" sz="3600" b="1" dirty="0" smtClean="0">
                <a:solidFill>
                  <a:schemeClr val="bg1"/>
                </a:solidFill>
              </a:rPr>
              <a:t>elcoming</a:t>
            </a:r>
            <a:r>
              <a:rPr lang="en-US" altLang="en-US" sz="3600" b="1" dirty="0" smtClean="0">
                <a:solidFill>
                  <a:schemeClr val="bg1"/>
                </a:solidFill>
              </a:rPr>
              <a:t> Y</a:t>
            </a:r>
            <a:r>
              <a:rPr lang="tr-TR" altLang="en-US" sz="3600" b="1" dirty="0">
                <a:solidFill>
                  <a:schemeClr val="bg1"/>
                </a:solidFill>
              </a:rPr>
              <a:t>ou</a:t>
            </a:r>
            <a:r>
              <a:rPr lang="en-US" altLang="en-US" sz="3600" b="1" dirty="0">
                <a:solidFill>
                  <a:schemeClr val="bg1"/>
                </a:solidFill>
              </a:rPr>
              <a:t> at Space Camp Turkey! </a:t>
            </a:r>
            <a:endParaRPr lang="tr-TR" altLang="en-US" sz="3600" b="1" dirty="0">
              <a:solidFill>
                <a:schemeClr val="bg1"/>
              </a:solidFill>
            </a:endParaRPr>
          </a:p>
          <a:p>
            <a:endParaRPr lang="en-US" dirty="0"/>
          </a:p>
        </p:txBody>
      </p:sp>
      <p:pic>
        <p:nvPicPr>
          <p:cNvPr id="13" name="İçerik Yer Tutucusu 5">
            <a:extLst>
              <a:ext uri="{FF2B5EF4-FFF2-40B4-BE49-F238E27FC236}">
                <a16:creationId xmlns:a16="http://schemas.microsoft.com/office/drawing/2014/main" xmlns="" id="{3D29ED94-4571-4C7F-B5C0-6118309CF0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flipV="1">
            <a:off x="0" y="5843254"/>
            <a:ext cx="12229936" cy="1054100"/>
          </a:xfrm>
          <a:prstGeom prst="rect">
            <a:avLst/>
          </a:prstGeom>
        </p:spPr>
      </p:pic>
      <p:sp>
        <p:nvSpPr>
          <p:cNvPr id="5" name="Rectangle 4"/>
          <p:cNvSpPr/>
          <p:nvPr/>
        </p:nvSpPr>
        <p:spPr>
          <a:xfrm>
            <a:off x="292788" y="5880352"/>
            <a:ext cx="11420241" cy="646331"/>
          </a:xfrm>
          <a:prstGeom prst="rect">
            <a:avLst/>
          </a:prstGeom>
        </p:spPr>
        <p:txBody>
          <a:bodyPr wrap="none">
            <a:spAutoFit/>
          </a:bodyPr>
          <a:lstStyle/>
          <a:p>
            <a:pPr algn="ctr">
              <a:defRPr/>
            </a:pPr>
            <a:r>
              <a:rPr lang="tr-TR" sz="3600" b="1" dirty="0" smtClean="0">
                <a:solidFill>
                  <a:schemeClr val="bg1"/>
                </a:solidFill>
                <a:effectLst>
                  <a:outerShdw blurRad="38100" dist="38100" dir="2700000" algn="tl">
                    <a:srgbClr val="000000">
                      <a:alpha val="43137"/>
                    </a:srgbClr>
                  </a:outerShdw>
                </a:effectLst>
              </a:rPr>
              <a:t>www.spacecampturkey.com </a:t>
            </a:r>
            <a:r>
              <a:rPr lang="tr-TR" sz="3600" b="1" dirty="0">
                <a:solidFill>
                  <a:schemeClr val="bg1"/>
                </a:solidFill>
                <a:effectLst>
                  <a:outerShdw blurRad="38100" dist="38100" dir="2700000" algn="tl">
                    <a:srgbClr val="000000">
                      <a:alpha val="43137"/>
                    </a:srgbClr>
                  </a:outerShdw>
                </a:effectLst>
              </a:rPr>
              <a:t>/ info@spacecampturkey.com</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4527283"/>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6ABE366-D394-4C90-8053-5682C24DA89A}"/>
              </a:ext>
            </a:extLst>
          </p:cNvPr>
          <p:cNvPicPr>
            <a:picLocks noChangeAspect="1"/>
          </p:cNvPicPr>
          <p:nvPr/>
        </p:nvPicPr>
        <p:blipFill rotWithShape="1">
          <a:blip r:embed="rId3">
            <a:extLst>
              <a:ext uri="{28A0092B-C50C-407E-A947-70E740481C1C}">
                <a14:useLocalDpi xmlns:a14="http://schemas.microsoft.com/office/drawing/2010/main"/>
              </a:ext>
            </a:extLst>
          </a:blip>
          <a:srcRect b="17369"/>
          <a:stretch/>
        </p:blipFill>
        <p:spPr>
          <a:xfrm>
            <a:off x="0" y="1082842"/>
            <a:ext cx="12192000" cy="56668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260" y="141120"/>
            <a:ext cx="5219700" cy="752475"/>
          </a:xfrm>
          <a:prstGeom prst="rect">
            <a:avLst/>
          </a:prstGeom>
        </p:spPr>
      </p:pic>
      <p:sp>
        <p:nvSpPr>
          <p:cNvPr id="6" name="TextBox 5"/>
          <p:cNvSpPr txBox="1"/>
          <p:nvPr/>
        </p:nvSpPr>
        <p:spPr>
          <a:xfrm>
            <a:off x="0" y="260829"/>
            <a:ext cx="4645052"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Space Camp Turkey Training Center</a:t>
            </a:r>
          </a:p>
        </p:txBody>
      </p:sp>
    </p:spTree>
    <p:extLst>
      <p:ext uri="{BB962C8B-B14F-4D97-AF65-F5344CB8AC3E}">
        <p14:creationId xmlns:p14="http://schemas.microsoft.com/office/powerpoint/2010/main" val="407159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3611"/>
          <a:stretch/>
        </p:blipFill>
        <p:spPr>
          <a:xfrm>
            <a:off x="7454900" y="-247651"/>
            <a:ext cx="4737100" cy="7105650"/>
          </a:xfrm>
          <a:prstGeom prst="rect">
            <a:avLst/>
          </a:prstGeom>
        </p:spPr>
      </p:pic>
      <p:pic>
        <p:nvPicPr>
          <p:cNvPr id="6"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 y="1"/>
            <a:ext cx="7391399" cy="3505199"/>
          </a:xfrm>
          <a:prstGeom prst="rect">
            <a:avLst/>
          </a:prstGeom>
          <a:noFill/>
          <a:ln>
            <a:noFill/>
          </a:ln>
          <a:effectLst>
            <a:outerShdw dist="139700"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l="20811"/>
          <a:stretch/>
        </p:blipFill>
        <p:spPr>
          <a:xfrm flipH="1">
            <a:off x="3238500" y="114920"/>
            <a:ext cx="4152900" cy="752475"/>
          </a:xfrm>
          <a:prstGeom prst="rect">
            <a:avLst/>
          </a:prstGeom>
        </p:spPr>
      </p:pic>
      <p:sp>
        <p:nvSpPr>
          <p:cNvPr id="11" name="TextBox 10"/>
          <p:cNvSpPr txBox="1"/>
          <p:nvPr/>
        </p:nvSpPr>
        <p:spPr>
          <a:xfrm>
            <a:off x="3745229" y="238907"/>
            <a:ext cx="3646171"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International Space Station</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621" y="3653207"/>
            <a:ext cx="2392885" cy="752475"/>
          </a:xfrm>
          <a:prstGeom prst="rect">
            <a:avLst/>
          </a:prstGeom>
        </p:spPr>
      </p:pic>
      <p:sp>
        <p:nvSpPr>
          <p:cNvPr id="13" name="TextBox 12"/>
          <p:cNvSpPr txBox="1"/>
          <p:nvPr/>
        </p:nvSpPr>
        <p:spPr>
          <a:xfrm>
            <a:off x="0" y="3774548"/>
            <a:ext cx="1960536"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Space Shuttle</a:t>
            </a:r>
          </a:p>
        </p:txBody>
      </p:sp>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r="36862"/>
          <a:stretch/>
        </p:blipFill>
        <p:spPr>
          <a:xfrm>
            <a:off x="8896350" y="108664"/>
            <a:ext cx="3295650" cy="752475"/>
          </a:xfrm>
          <a:prstGeom prst="rect">
            <a:avLst/>
          </a:prstGeom>
        </p:spPr>
      </p:pic>
      <p:sp>
        <p:nvSpPr>
          <p:cNvPr id="16" name="TextBox 15"/>
          <p:cNvSpPr txBox="1"/>
          <p:nvPr/>
        </p:nvSpPr>
        <p:spPr>
          <a:xfrm>
            <a:off x="9531135" y="235018"/>
            <a:ext cx="2800350"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Mission Control</a:t>
            </a:r>
          </a:p>
        </p:txBody>
      </p:sp>
      <p:pic>
        <p:nvPicPr>
          <p:cNvPr id="7" name="Resim 6">
            <a:extLst>
              <a:ext uri="{FF2B5EF4-FFF2-40B4-BE49-F238E27FC236}">
                <a16:creationId xmlns:a16="http://schemas.microsoft.com/office/drawing/2014/main" xmlns="" id="{1F8FB532-D571-4C9D-AB91-F6B1AEA3A35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621" y="3581209"/>
            <a:ext cx="7391399" cy="3276791"/>
          </a:xfrm>
          <a:prstGeom prst="rect">
            <a:avLst/>
          </a:prstGeom>
        </p:spPr>
      </p:pic>
    </p:spTree>
    <p:extLst>
      <p:ext uri="{BB962C8B-B14F-4D97-AF65-F5344CB8AC3E}">
        <p14:creationId xmlns:p14="http://schemas.microsoft.com/office/powerpoint/2010/main" val="348419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2AE5EB50-6D58-4159-AF13-2B0366519E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2636"/>
          <a:stretch/>
        </p:blipFill>
        <p:spPr>
          <a:xfrm>
            <a:off x="0" y="100885"/>
            <a:ext cx="3137054" cy="752475"/>
          </a:xfrm>
          <a:prstGeom prst="rect">
            <a:avLst/>
          </a:prstGeom>
        </p:spPr>
      </p:pic>
      <p:sp>
        <p:nvSpPr>
          <p:cNvPr id="7" name="TextBox 6"/>
          <p:cNvSpPr txBox="1"/>
          <p:nvPr/>
        </p:nvSpPr>
        <p:spPr>
          <a:xfrm>
            <a:off x="-194555" y="222226"/>
            <a:ext cx="3086101"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1/6</a:t>
            </a:r>
            <a:r>
              <a:rPr lang="en-US" sz="2400" b="1" baseline="30000" dirty="0">
                <a:solidFill>
                  <a:schemeClr val="bg1"/>
                </a:solidFill>
                <a:effectLst>
                  <a:glow rad="101600">
                    <a:schemeClr val="accent5">
                      <a:satMod val="175000"/>
                      <a:alpha val="40000"/>
                    </a:schemeClr>
                  </a:glow>
                  <a:outerShdw blurRad="38100" dist="38100" dir="2700000" algn="tl">
                    <a:srgbClr val="000000">
                      <a:alpha val="43137"/>
                    </a:srgbClr>
                  </a:outerShdw>
                </a:effectLst>
              </a:rPr>
              <a:t>th</a:t>
            </a: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 Gravity Chair</a:t>
            </a:r>
          </a:p>
        </p:txBody>
      </p:sp>
    </p:spTree>
    <p:extLst>
      <p:ext uri="{BB962C8B-B14F-4D97-AF65-F5344CB8AC3E}">
        <p14:creationId xmlns:p14="http://schemas.microsoft.com/office/powerpoint/2010/main" val="288255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C6C0C6B2-6897-4940-BA4A-1A0BE96B97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260" y="-92346"/>
            <a:ext cx="5219700" cy="752475"/>
          </a:xfrm>
          <a:prstGeom prst="rect">
            <a:avLst/>
          </a:prstGeom>
        </p:spPr>
      </p:pic>
      <p:sp>
        <p:nvSpPr>
          <p:cNvPr id="7" name="TextBox 6"/>
          <p:cNvSpPr txBox="1"/>
          <p:nvPr/>
        </p:nvSpPr>
        <p:spPr>
          <a:xfrm>
            <a:off x="-115749" y="29593"/>
            <a:ext cx="4645052"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Space Station Mobility Trainer</a:t>
            </a:r>
          </a:p>
        </p:txBody>
      </p:sp>
    </p:spTree>
    <p:extLst>
      <p:ext uri="{BB962C8B-B14F-4D97-AF65-F5344CB8AC3E}">
        <p14:creationId xmlns:p14="http://schemas.microsoft.com/office/powerpoint/2010/main" val="3837852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759CC7B-A29F-4568-AB0A-59C32E3230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5">
            <a:extLst>
              <a:ext uri="{FF2B5EF4-FFF2-40B4-BE49-F238E27FC236}">
                <a16:creationId xmlns:a16="http://schemas.microsoft.com/office/drawing/2014/main" xmlns="" id="{532312CE-9344-400D-BF66-E8FFCF6E13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365" y="0"/>
            <a:ext cx="4303316" cy="752475"/>
          </a:xfrm>
          <a:prstGeom prst="rect">
            <a:avLst/>
          </a:prstGeom>
        </p:spPr>
      </p:pic>
      <p:sp>
        <p:nvSpPr>
          <p:cNvPr id="6" name="TextBox 5"/>
          <p:cNvSpPr txBox="1"/>
          <p:nvPr/>
        </p:nvSpPr>
        <p:spPr>
          <a:xfrm>
            <a:off x="256971" y="95172"/>
            <a:ext cx="3322807" cy="523220"/>
          </a:xfrm>
          <a:prstGeom prst="rect">
            <a:avLst/>
          </a:prstGeom>
          <a:noFill/>
        </p:spPr>
        <p:txBody>
          <a:bodyPr wrap="square" rtlCol="0">
            <a:spAutoFit/>
          </a:bodyPr>
          <a:lstStyle/>
          <a:p>
            <a:pPr algn="ctr"/>
            <a:r>
              <a:rPr lang="en-US" sz="2800" b="1" dirty="0">
                <a:solidFill>
                  <a:schemeClr val="bg1"/>
                </a:solidFill>
                <a:effectLst>
                  <a:glow rad="101600">
                    <a:schemeClr val="accent5">
                      <a:satMod val="175000"/>
                      <a:alpha val="40000"/>
                    </a:schemeClr>
                  </a:glow>
                  <a:outerShdw blurRad="38100" dist="38100" dir="2700000" algn="tl">
                    <a:srgbClr val="000000">
                      <a:alpha val="43137"/>
                    </a:srgbClr>
                  </a:outerShdw>
                </a:effectLst>
              </a:rPr>
              <a:t>Zero-G Wall</a:t>
            </a:r>
          </a:p>
        </p:txBody>
      </p:sp>
    </p:spTree>
    <p:extLst>
      <p:ext uri="{BB962C8B-B14F-4D97-AF65-F5344CB8AC3E}">
        <p14:creationId xmlns:p14="http://schemas.microsoft.com/office/powerpoint/2010/main" val="388437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765E6891-4B25-4C9C-B692-76619C3E26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r="29821"/>
          <a:stretch/>
        </p:blipFill>
        <p:spPr>
          <a:xfrm>
            <a:off x="8528885" y="140118"/>
            <a:ext cx="3663115" cy="752475"/>
          </a:xfrm>
          <a:prstGeom prst="rect">
            <a:avLst/>
          </a:prstGeom>
        </p:spPr>
      </p:pic>
      <p:sp>
        <p:nvSpPr>
          <p:cNvPr id="5" name="TextBox 4"/>
          <p:cNvSpPr txBox="1"/>
          <p:nvPr/>
        </p:nvSpPr>
        <p:spPr>
          <a:xfrm>
            <a:off x="8953500" y="269480"/>
            <a:ext cx="3238499"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Multi-Axis Trainer</a:t>
            </a:r>
            <a:endParaRPr lang="en-US" sz="19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36651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457EBE71-19A7-49C3-9CC5-AD60DCCC94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48085" y="114718"/>
            <a:ext cx="2443915" cy="752475"/>
          </a:xfrm>
          <a:prstGeom prst="rect">
            <a:avLst/>
          </a:prstGeom>
        </p:spPr>
      </p:pic>
      <p:sp>
        <p:nvSpPr>
          <p:cNvPr id="7" name="TextBox 6"/>
          <p:cNvSpPr txBox="1"/>
          <p:nvPr/>
        </p:nvSpPr>
        <p:spPr>
          <a:xfrm>
            <a:off x="10154187" y="244080"/>
            <a:ext cx="2146300" cy="461665"/>
          </a:xfrm>
          <a:prstGeom prst="rect">
            <a:avLst/>
          </a:prstGeom>
          <a:noFill/>
        </p:spPr>
        <p:txBody>
          <a:bodyPr wrap="square" rtlCol="0">
            <a:spAutoFit/>
          </a:bodyPr>
          <a:lstStyle/>
          <a:p>
            <a:pPr algn="ctr"/>
            <a:r>
              <a:rPr lang="en-US" sz="2400" b="1" dirty="0">
                <a:solidFill>
                  <a:schemeClr val="bg1"/>
                </a:solidFill>
                <a:effectLst>
                  <a:glow rad="101600">
                    <a:schemeClr val="accent5">
                      <a:satMod val="175000"/>
                      <a:alpha val="40000"/>
                    </a:schemeClr>
                  </a:glow>
                  <a:outerShdw blurRad="38100" dist="38100" dir="2700000" algn="tl">
                    <a:srgbClr val="000000">
                      <a:alpha val="43137"/>
                    </a:srgbClr>
                  </a:outerShdw>
                </a:effectLst>
              </a:rPr>
              <a:t>Planetarium</a:t>
            </a:r>
            <a:endParaRPr lang="en-US" sz="1900" b="1" dirty="0">
              <a:solidFill>
                <a:schemeClr val="bg1"/>
              </a:solidFill>
              <a:effectLst>
                <a:glow rad="1016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0232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1578c29-78ec-43ff-944b-07b071db764a">
      <UserInfo>
        <DisplayName>Scott Eren Bolle</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B2CD8FEEAC98A5428459B8DEBFF820F7" ma:contentTypeVersion="13" ma:contentTypeDescription="Yeni belge oluşturun." ma:contentTypeScope="" ma:versionID="3a253eca10c73dc1068e8b772f4351ce">
  <xsd:schema xmlns:xsd="http://www.w3.org/2001/XMLSchema" xmlns:xs="http://www.w3.org/2001/XMLSchema" xmlns:p="http://schemas.microsoft.com/office/2006/metadata/properties" xmlns:ns2="01578c29-78ec-43ff-944b-07b071db764a" xmlns:ns3="c160ddee-f3ca-4dc0-8f32-60a2433c5044" targetNamespace="http://schemas.microsoft.com/office/2006/metadata/properties" ma:root="true" ma:fieldsID="9f6958dd40333a0ab681f97d61abfa46" ns2:_="" ns3:_="">
    <xsd:import namespace="01578c29-78ec-43ff-944b-07b071db764a"/>
    <xsd:import namespace="c160ddee-f3ca-4dc0-8f32-60a2433c50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78c29-78ec-43ff-944b-07b071db764a"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60ddee-f3ca-4dc0-8f32-60a2433c504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83CBF-D9E4-4539-896D-85B16F95E0AF}">
  <ds:schemaRefs>
    <ds:schemaRef ds:uri="http://schemas.microsoft.com/sharepoint/v3/contenttype/forms"/>
  </ds:schemaRefs>
</ds:datastoreItem>
</file>

<file path=customXml/itemProps2.xml><?xml version="1.0" encoding="utf-8"?>
<ds:datastoreItem xmlns:ds="http://schemas.openxmlformats.org/officeDocument/2006/customXml" ds:itemID="{AA5D02F5-9DF1-4600-9E1E-FCB8191F3B2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1578c29-78ec-43ff-944b-07b071db764a"/>
    <ds:schemaRef ds:uri="http://purl.org/dc/elements/1.1/"/>
    <ds:schemaRef ds:uri="http://schemas.microsoft.com/office/2006/metadata/properties"/>
    <ds:schemaRef ds:uri="c160ddee-f3ca-4dc0-8f32-60a2433c5044"/>
    <ds:schemaRef ds:uri="http://www.w3.org/XML/1998/namespace"/>
    <ds:schemaRef ds:uri="http://purl.org/dc/dcmitype/"/>
  </ds:schemaRefs>
</ds:datastoreItem>
</file>

<file path=customXml/itemProps3.xml><?xml version="1.0" encoding="utf-8"?>
<ds:datastoreItem xmlns:ds="http://schemas.openxmlformats.org/officeDocument/2006/customXml" ds:itemID="{5EB0F77C-F0E2-4A43-A3E0-3CE7D3F95A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78c29-78ec-43ff-944b-07b071db764a"/>
    <ds:schemaRef ds:uri="c160ddee-f3ca-4dc0-8f32-60a2433c5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1419</TotalTime>
  <Words>1219</Words>
  <Application>Microsoft Office PowerPoint</Application>
  <PresentationFormat>Widescreen</PresentationFormat>
  <Paragraphs>94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 Mine Konya</dc:creator>
  <cp:lastModifiedBy>Tolga Yildirim</cp:lastModifiedBy>
  <cp:revision>73</cp:revision>
  <dcterms:created xsi:type="dcterms:W3CDTF">2019-08-16T11:44:02Z</dcterms:created>
  <dcterms:modified xsi:type="dcterms:W3CDTF">2021-06-11T06:31:07Z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0x010100B2CD8FEEAC98A5428459B8DEBFF820F7</vt:lpwstr>
  </property>
</Properties>
</file>